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79" r:id="rId3"/>
    <p:sldId id="281" r:id="rId4"/>
    <p:sldId id="271" r:id="rId5"/>
    <p:sldId id="280" r:id="rId6"/>
    <p:sldId id="283" r:id="rId7"/>
    <p:sldId id="282" r:id="rId8"/>
    <p:sldId id="288" r:id="rId9"/>
    <p:sldId id="272" r:id="rId10"/>
    <p:sldId id="285" r:id="rId11"/>
    <p:sldId id="276" r:id="rId12"/>
    <p:sldId id="274" r:id="rId13"/>
    <p:sldId id="286" r:id="rId14"/>
    <p:sldId id="275" r:id="rId15"/>
    <p:sldId id="278" r:id="rId16"/>
    <p:sldId id="270" r:id="rId17"/>
    <p:sldId id="268" r:id="rId18"/>
    <p:sldId id="284" r:id="rId19"/>
    <p:sldId id="269" r:id="rId20"/>
    <p:sldId id="287" r:id="rId21"/>
  </p:sldIdLst>
  <p:sldSz cx="15425738" cy="8640763"/>
  <p:notesSz cx="6797675" cy="9926638"/>
  <p:defaultTextStyle>
    <a:defPPr>
      <a:defRPr lang="it-IT"/>
    </a:defPPr>
    <a:lvl1pPr marL="0" algn="l" defTabSz="687583" rtl="0" eaLnBrk="1" latinLnBrk="0" hangingPunct="1">
      <a:defRPr sz="2700" kern="1200">
        <a:solidFill>
          <a:schemeClr val="tx1"/>
        </a:solidFill>
        <a:latin typeface="+mn-lt"/>
        <a:ea typeface="+mn-ea"/>
        <a:cs typeface="+mn-cs"/>
      </a:defRPr>
    </a:lvl1pPr>
    <a:lvl2pPr marL="687583" algn="l" defTabSz="687583" rtl="0" eaLnBrk="1" latinLnBrk="0" hangingPunct="1">
      <a:defRPr sz="2700" kern="1200">
        <a:solidFill>
          <a:schemeClr val="tx1"/>
        </a:solidFill>
        <a:latin typeface="+mn-lt"/>
        <a:ea typeface="+mn-ea"/>
        <a:cs typeface="+mn-cs"/>
      </a:defRPr>
    </a:lvl2pPr>
    <a:lvl3pPr marL="1375166" algn="l" defTabSz="687583" rtl="0" eaLnBrk="1" latinLnBrk="0" hangingPunct="1">
      <a:defRPr sz="2700" kern="1200">
        <a:solidFill>
          <a:schemeClr val="tx1"/>
        </a:solidFill>
        <a:latin typeface="+mn-lt"/>
        <a:ea typeface="+mn-ea"/>
        <a:cs typeface="+mn-cs"/>
      </a:defRPr>
    </a:lvl3pPr>
    <a:lvl4pPr marL="2062749" algn="l" defTabSz="687583" rtl="0" eaLnBrk="1" latinLnBrk="0" hangingPunct="1">
      <a:defRPr sz="2700" kern="1200">
        <a:solidFill>
          <a:schemeClr val="tx1"/>
        </a:solidFill>
        <a:latin typeface="+mn-lt"/>
        <a:ea typeface="+mn-ea"/>
        <a:cs typeface="+mn-cs"/>
      </a:defRPr>
    </a:lvl4pPr>
    <a:lvl5pPr marL="2750332" algn="l" defTabSz="687583" rtl="0" eaLnBrk="1" latinLnBrk="0" hangingPunct="1">
      <a:defRPr sz="2700" kern="1200">
        <a:solidFill>
          <a:schemeClr val="tx1"/>
        </a:solidFill>
        <a:latin typeface="+mn-lt"/>
        <a:ea typeface="+mn-ea"/>
        <a:cs typeface="+mn-cs"/>
      </a:defRPr>
    </a:lvl5pPr>
    <a:lvl6pPr marL="3437915" algn="l" defTabSz="687583" rtl="0" eaLnBrk="1" latinLnBrk="0" hangingPunct="1">
      <a:defRPr sz="2700" kern="1200">
        <a:solidFill>
          <a:schemeClr val="tx1"/>
        </a:solidFill>
        <a:latin typeface="+mn-lt"/>
        <a:ea typeface="+mn-ea"/>
        <a:cs typeface="+mn-cs"/>
      </a:defRPr>
    </a:lvl6pPr>
    <a:lvl7pPr marL="4125498" algn="l" defTabSz="687583" rtl="0" eaLnBrk="1" latinLnBrk="0" hangingPunct="1">
      <a:defRPr sz="2700" kern="1200">
        <a:solidFill>
          <a:schemeClr val="tx1"/>
        </a:solidFill>
        <a:latin typeface="+mn-lt"/>
        <a:ea typeface="+mn-ea"/>
        <a:cs typeface="+mn-cs"/>
      </a:defRPr>
    </a:lvl7pPr>
    <a:lvl8pPr marL="4813082" algn="l" defTabSz="687583" rtl="0" eaLnBrk="1" latinLnBrk="0" hangingPunct="1">
      <a:defRPr sz="2700" kern="1200">
        <a:solidFill>
          <a:schemeClr val="tx1"/>
        </a:solidFill>
        <a:latin typeface="+mn-lt"/>
        <a:ea typeface="+mn-ea"/>
        <a:cs typeface="+mn-cs"/>
      </a:defRPr>
    </a:lvl8pPr>
    <a:lvl9pPr marL="5500665" algn="l" defTabSz="687583"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2">
          <p15:clr>
            <a:srgbClr val="A4A3A4"/>
          </p15:clr>
        </p15:guide>
        <p15:guide id="2" pos="4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snapToObjects="1">
      <p:cViewPr varScale="1">
        <p:scale>
          <a:sx n="84" d="100"/>
          <a:sy n="84" d="100"/>
        </p:scale>
        <p:origin x="102" y="120"/>
      </p:cViewPr>
      <p:guideLst>
        <p:guide orient="horz" pos="2722"/>
        <p:guide pos="48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56931" y="2684237"/>
            <a:ext cx="13111877" cy="1852164"/>
          </a:xfrm>
        </p:spPr>
        <p:txBody>
          <a:bodyPr/>
          <a:lstStyle/>
          <a:p>
            <a:r>
              <a:rPr lang="it-IT" smtClean="0"/>
              <a:t>Fare clic per modificare stile</a:t>
            </a:r>
            <a:endParaRPr lang="it-IT"/>
          </a:p>
        </p:txBody>
      </p:sp>
      <p:sp>
        <p:nvSpPr>
          <p:cNvPr id="3" name="Sottotitolo 2"/>
          <p:cNvSpPr>
            <a:spLocks noGrp="1"/>
          </p:cNvSpPr>
          <p:nvPr>
            <p:ph type="subTitle" idx="1"/>
          </p:nvPr>
        </p:nvSpPr>
        <p:spPr>
          <a:xfrm>
            <a:off x="2313861" y="4896432"/>
            <a:ext cx="10798017" cy="2208195"/>
          </a:xfrm>
        </p:spPr>
        <p:txBody>
          <a:bodyPr/>
          <a:lstStyle>
            <a:lvl1pPr marL="0" indent="0" algn="ctr">
              <a:buNone/>
              <a:defRPr>
                <a:solidFill>
                  <a:schemeClr val="tx1">
                    <a:tint val="75000"/>
                  </a:schemeClr>
                </a:solidFill>
              </a:defRPr>
            </a:lvl1pPr>
            <a:lvl2pPr marL="687583" indent="0" algn="ctr">
              <a:buNone/>
              <a:defRPr>
                <a:solidFill>
                  <a:schemeClr val="tx1">
                    <a:tint val="75000"/>
                  </a:schemeClr>
                </a:solidFill>
              </a:defRPr>
            </a:lvl2pPr>
            <a:lvl3pPr marL="1375166" indent="0" algn="ctr">
              <a:buNone/>
              <a:defRPr>
                <a:solidFill>
                  <a:schemeClr val="tx1">
                    <a:tint val="75000"/>
                  </a:schemeClr>
                </a:solidFill>
              </a:defRPr>
            </a:lvl3pPr>
            <a:lvl4pPr marL="2062749" indent="0" algn="ctr">
              <a:buNone/>
              <a:defRPr>
                <a:solidFill>
                  <a:schemeClr val="tx1">
                    <a:tint val="75000"/>
                  </a:schemeClr>
                </a:solidFill>
              </a:defRPr>
            </a:lvl4pPr>
            <a:lvl5pPr marL="2750332" indent="0" algn="ctr">
              <a:buNone/>
              <a:defRPr>
                <a:solidFill>
                  <a:schemeClr val="tx1">
                    <a:tint val="75000"/>
                  </a:schemeClr>
                </a:solidFill>
              </a:defRPr>
            </a:lvl5pPr>
            <a:lvl6pPr marL="3437915" indent="0" algn="ctr">
              <a:buNone/>
              <a:defRPr>
                <a:solidFill>
                  <a:schemeClr val="tx1">
                    <a:tint val="75000"/>
                  </a:schemeClr>
                </a:solidFill>
              </a:defRPr>
            </a:lvl6pPr>
            <a:lvl7pPr marL="4125498" indent="0" algn="ctr">
              <a:buNone/>
              <a:defRPr>
                <a:solidFill>
                  <a:schemeClr val="tx1">
                    <a:tint val="75000"/>
                  </a:schemeClr>
                </a:solidFill>
              </a:defRPr>
            </a:lvl7pPr>
            <a:lvl8pPr marL="4813082" indent="0" algn="ctr">
              <a:buNone/>
              <a:defRPr>
                <a:solidFill>
                  <a:schemeClr val="tx1">
                    <a:tint val="75000"/>
                  </a:schemeClr>
                </a:solidFill>
              </a:defRPr>
            </a:lvl8pPr>
            <a:lvl9pPr marL="5500665"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AAB71F2-9A76-C640-880B-84735C62C119}" type="datetimeFigureOut">
              <a:rPr lang="it-IT" smtClean="0"/>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553996458"/>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AB71F2-9A76-C640-880B-84735C62C119}" type="datetimeFigureOut">
              <a:rPr lang="it-IT" smtClean="0"/>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3719561367"/>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8867072" y="436039"/>
            <a:ext cx="5854282" cy="928882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1301547" y="436039"/>
            <a:ext cx="17308429" cy="928882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AB71F2-9A76-C640-880B-84735C62C119}" type="datetimeFigureOut">
              <a:rPr lang="it-IT" smtClean="0"/>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540277537"/>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AB71F2-9A76-C640-880B-84735C62C119}" type="datetimeFigureOut">
              <a:rPr lang="it-IT" smtClean="0"/>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1240233042"/>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218527" y="5552491"/>
            <a:ext cx="13111877" cy="1716152"/>
          </a:xfrm>
        </p:spPr>
        <p:txBody>
          <a:bodyPr anchor="t"/>
          <a:lstStyle>
            <a:lvl1pPr algn="l">
              <a:defRPr sz="6000" b="1" cap="all"/>
            </a:lvl1pPr>
          </a:lstStyle>
          <a:p>
            <a:r>
              <a:rPr lang="it-IT" smtClean="0"/>
              <a:t>Fare clic per modificare stile</a:t>
            </a:r>
            <a:endParaRPr lang="it-IT"/>
          </a:p>
        </p:txBody>
      </p:sp>
      <p:sp>
        <p:nvSpPr>
          <p:cNvPr id="3" name="Segnaposto testo 2"/>
          <p:cNvSpPr>
            <a:spLocks noGrp="1"/>
          </p:cNvSpPr>
          <p:nvPr>
            <p:ph type="body" idx="1"/>
          </p:nvPr>
        </p:nvSpPr>
        <p:spPr>
          <a:xfrm>
            <a:off x="1218527" y="3662325"/>
            <a:ext cx="13111877" cy="1890166"/>
          </a:xfrm>
        </p:spPr>
        <p:txBody>
          <a:bodyPr anchor="b"/>
          <a:lstStyle>
            <a:lvl1pPr marL="0" indent="0">
              <a:buNone/>
              <a:defRPr sz="3000">
                <a:solidFill>
                  <a:schemeClr val="tx1">
                    <a:tint val="75000"/>
                  </a:schemeClr>
                </a:solidFill>
              </a:defRPr>
            </a:lvl1pPr>
            <a:lvl2pPr marL="687583" indent="0">
              <a:buNone/>
              <a:defRPr sz="2700">
                <a:solidFill>
                  <a:schemeClr val="tx1">
                    <a:tint val="75000"/>
                  </a:schemeClr>
                </a:solidFill>
              </a:defRPr>
            </a:lvl2pPr>
            <a:lvl3pPr marL="1375166" indent="0">
              <a:buNone/>
              <a:defRPr sz="2400">
                <a:solidFill>
                  <a:schemeClr val="tx1">
                    <a:tint val="75000"/>
                  </a:schemeClr>
                </a:solidFill>
              </a:defRPr>
            </a:lvl3pPr>
            <a:lvl4pPr marL="2062749" indent="0">
              <a:buNone/>
              <a:defRPr sz="2100">
                <a:solidFill>
                  <a:schemeClr val="tx1">
                    <a:tint val="75000"/>
                  </a:schemeClr>
                </a:solidFill>
              </a:defRPr>
            </a:lvl4pPr>
            <a:lvl5pPr marL="2750332" indent="0">
              <a:buNone/>
              <a:defRPr sz="2100">
                <a:solidFill>
                  <a:schemeClr val="tx1">
                    <a:tint val="75000"/>
                  </a:schemeClr>
                </a:solidFill>
              </a:defRPr>
            </a:lvl5pPr>
            <a:lvl6pPr marL="3437915" indent="0">
              <a:buNone/>
              <a:defRPr sz="2100">
                <a:solidFill>
                  <a:schemeClr val="tx1">
                    <a:tint val="75000"/>
                  </a:schemeClr>
                </a:solidFill>
              </a:defRPr>
            </a:lvl6pPr>
            <a:lvl7pPr marL="4125498" indent="0">
              <a:buNone/>
              <a:defRPr sz="2100">
                <a:solidFill>
                  <a:schemeClr val="tx1">
                    <a:tint val="75000"/>
                  </a:schemeClr>
                </a:solidFill>
              </a:defRPr>
            </a:lvl7pPr>
            <a:lvl8pPr marL="4813082" indent="0">
              <a:buNone/>
              <a:defRPr sz="2100">
                <a:solidFill>
                  <a:schemeClr val="tx1">
                    <a:tint val="75000"/>
                  </a:schemeClr>
                </a:solidFill>
              </a:defRPr>
            </a:lvl8pPr>
            <a:lvl9pPr marL="5500665" indent="0">
              <a:buNone/>
              <a:defRPr sz="21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CAAB71F2-9A76-C640-880B-84735C62C119}" type="datetimeFigureOut">
              <a:rPr lang="it-IT" smtClean="0"/>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1127814242"/>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1301547" y="2540225"/>
            <a:ext cx="11580016" cy="7184634"/>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13138658" y="2540225"/>
            <a:ext cx="11582695" cy="7184634"/>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AAB71F2-9A76-C640-880B-84735C62C119}" type="datetimeFigureOut">
              <a:rPr lang="it-IT" smtClean="0"/>
              <a:t>14/06/2019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386430985"/>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771287" y="346031"/>
            <a:ext cx="13883164" cy="1440127"/>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771287" y="1934171"/>
            <a:ext cx="6815713" cy="806071"/>
          </a:xfrm>
        </p:spPr>
        <p:txBody>
          <a:bodyPr anchor="b"/>
          <a:lstStyle>
            <a:lvl1pPr marL="0" indent="0">
              <a:buNone/>
              <a:defRPr sz="3600" b="1"/>
            </a:lvl1pPr>
            <a:lvl2pPr marL="687583" indent="0">
              <a:buNone/>
              <a:defRPr sz="3000" b="1"/>
            </a:lvl2pPr>
            <a:lvl3pPr marL="1375166" indent="0">
              <a:buNone/>
              <a:defRPr sz="2700" b="1"/>
            </a:lvl3pPr>
            <a:lvl4pPr marL="2062749" indent="0">
              <a:buNone/>
              <a:defRPr sz="2400" b="1"/>
            </a:lvl4pPr>
            <a:lvl5pPr marL="2750332" indent="0">
              <a:buNone/>
              <a:defRPr sz="2400" b="1"/>
            </a:lvl5pPr>
            <a:lvl6pPr marL="3437915" indent="0">
              <a:buNone/>
              <a:defRPr sz="2400" b="1"/>
            </a:lvl6pPr>
            <a:lvl7pPr marL="4125498" indent="0">
              <a:buNone/>
              <a:defRPr sz="2400" b="1"/>
            </a:lvl7pPr>
            <a:lvl8pPr marL="4813082" indent="0">
              <a:buNone/>
              <a:defRPr sz="2400" b="1"/>
            </a:lvl8pPr>
            <a:lvl9pPr marL="5500665" indent="0">
              <a:buNone/>
              <a:defRPr sz="24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771287" y="2740242"/>
            <a:ext cx="6815713" cy="497844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7836062" y="1934171"/>
            <a:ext cx="6818390" cy="806071"/>
          </a:xfrm>
        </p:spPr>
        <p:txBody>
          <a:bodyPr anchor="b"/>
          <a:lstStyle>
            <a:lvl1pPr marL="0" indent="0">
              <a:buNone/>
              <a:defRPr sz="3600" b="1"/>
            </a:lvl1pPr>
            <a:lvl2pPr marL="687583" indent="0">
              <a:buNone/>
              <a:defRPr sz="3000" b="1"/>
            </a:lvl2pPr>
            <a:lvl3pPr marL="1375166" indent="0">
              <a:buNone/>
              <a:defRPr sz="2700" b="1"/>
            </a:lvl3pPr>
            <a:lvl4pPr marL="2062749" indent="0">
              <a:buNone/>
              <a:defRPr sz="2400" b="1"/>
            </a:lvl4pPr>
            <a:lvl5pPr marL="2750332" indent="0">
              <a:buNone/>
              <a:defRPr sz="2400" b="1"/>
            </a:lvl5pPr>
            <a:lvl6pPr marL="3437915" indent="0">
              <a:buNone/>
              <a:defRPr sz="2400" b="1"/>
            </a:lvl6pPr>
            <a:lvl7pPr marL="4125498" indent="0">
              <a:buNone/>
              <a:defRPr sz="2400" b="1"/>
            </a:lvl7pPr>
            <a:lvl8pPr marL="4813082" indent="0">
              <a:buNone/>
              <a:defRPr sz="2400" b="1"/>
            </a:lvl8pPr>
            <a:lvl9pPr marL="5500665" indent="0">
              <a:buNone/>
              <a:defRPr sz="24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7836062" y="2740242"/>
            <a:ext cx="6818390" cy="497844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AAB71F2-9A76-C640-880B-84735C62C119}" type="datetimeFigureOut">
              <a:rPr lang="it-IT" smtClean="0"/>
              <a:t>14/06/2019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1747709852"/>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CAAB71F2-9A76-C640-880B-84735C62C119}" type="datetimeFigureOut">
              <a:rPr lang="it-IT" smtClean="0"/>
              <a:t>14/06/2019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1727100746"/>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AAB71F2-9A76-C640-880B-84735C62C119}" type="datetimeFigureOut">
              <a:rPr lang="it-IT" smtClean="0"/>
              <a:t>14/06/2019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512717020"/>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71288" y="344031"/>
            <a:ext cx="5074962" cy="1464129"/>
          </a:xfrm>
        </p:spPr>
        <p:txBody>
          <a:bodyPr anchor="b"/>
          <a:lstStyle>
            <a:lvl1pPr algn="l">
              <a:defRPr sz="3000" b="1"/>
            </a:lvl1pPr>
          </a:lstStyle>
          <a:p>
            <a:r>
              <a:rPr lang="it-IT" smtClean="0"/>
              <a:t>Fare clic per modificare stile</a:t>
            </a:r>
            <a:endParaRPr lang="it-IT"/>
          </a:p>
        </p:txBody>
      </p:sp>
      <p:sp>
        <p:nvSpPr>
          <p:cNvPr id="3" name="Segnaposto contenuto 2"/>
          <p:cNvSpPr>
            <a:spLocks noGrp="1"/>
          </p:cNvSpPr>
          <p:nvPr>
            <p:ph idx="1"/>
          </p:nvPr>
        </p:nvSpPr>
        <p:spPr>
          <a:xfrm>
            <a:off x="6031035" y="344031"/>
            <a:ext cx="8623416" cy="7374652"/>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771288" y="1808160"/>
            <a:ext cx="5074962" cy="5910523"/>
          </a:xfrm>
        </p:spPr>
        <p:txBody>
          <a:bodyPr/>
          <a:lstStyle>
            <a:lvl1pPr marL="0" indent="0">
              <a:buNone/>
              <a:defRPr sz="2100"/>
            </a:lvl1pPr>
            <a:lvl2pPr marL="687583" indent="0">
              <a:buNone/>
              <a:defRPr sz="1800"/>
            </a:lvl2pPr>
            <a:lvl3pPr marL="1375166" indent="0">
              <a:buNone/>
              <a:defRPr sz="1500"/>
            </a:lvl3pPr>
            <a:lvl4pPr marL="2062749" indent="0">
              <a:buNone/>
              <a:defRPr sz="1400"/>
            </a:lvl4pPr>
            <a:lvl5pPr marL="2750332" indent="0">
              <a:buNone/>
              <a:defRPr sz="1400"/>
            </a:lvl5pPr>
            <a:lvl6pPr marL="3437915" indent="0">
              <a:buNone/>
              <a:defRPr sz="1400"/>
            </a:lvl6pPr>
            <a:lvl7pPr marL="4125498" indent="0">
              <a:buNone/>
              <a:defRPr sz="1400"/>
            </a:lvl7pPr>
            <a:lvl8pPr marL="4813082" indent="0">
              <a:buNone/>
              <a:defRPr sz="1400"/>
            </a:lvl8pPr>
            <a:lvl9pPr marL="5500665" indent="0">
              <a:buNone/>
              <a:defRPr sz="14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AAB71F2-9A76-C640-880B-84735C62C119}" type="datetimeFigureOut">
              <a:rPr lang="it-IT" smtClean="0"/>
              <a:t>14/06/2019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728923919"/>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023553" y="6048534"/>
            <a:ext cx="9255443" cy="714064"/>
          </a:xfrm>
        </p:spPr>
        <p:txBody>
          <a:bodyPr anchor="b"/>
          <a:lstStyle>
            <a:lvl1pPr algn="l">
              <a:defRPr sz="3000" b="1"/>
            </a:lvl1pPr>
          </a:lstStyle>
          <a:p>
            <a:r>
              <a:rPr lang="it-IT" smtClean="0"/>
              <a:t>Fare clic per modificare stile</a:t>
            </a:r>
            <a:endParaRPr lang="it-IT"/>
          </a:p>
        </p:txBody>
      </p:sp>
      <p:sp>
        <p:nvSpPr>
          <p:cNvPr id="3" name="Segnaposto immagine 2"/>
          <p:cNvSpPr>
            <a:spLocks noGrp="1"/>
          </p:cNvSpPr>
          <p:nvPr>
            <p:ph type="pic" idx="1"/>
          </p:nvPr>
        </p:nvSpPr>
        <p:spPr>
          <a:xfrm>
            <a:off x="3023553" y="772068"/>
            <a:ext cx="9255443" cy="5184458"/>
          </a:xfrm>
        </p:spPr>
        <p:txBody>
          <a:bodyPr/>
          <a:lstStyle>
            <a:lvl1pPr marL="0" indent="0">
              <a:buNone/>
              <a:defRPr sz="4800"/>
            </a:lvl1pPr>
            <a:lvl2pPr marL="687583" indent="0">
              <a:buNone/>
              <a:defRPr sz="4200"/>
            </a:lvl2pPr>
            <a:lvl3pPr marL="1375166" indent="0">
              <a:buNone/>
              <a:defRPr sz="3600"/>
            </a:lvl3pPr>
            <a:lvl4pPr marL="2062749" indent="0">
              <a:buNone/>
              <a:defRPr sz="3000"/>
            </a:lvl4pPr>
            <a:lvl5pPr marL="2750332" indent="0">
              <a:buNone/>
              <a:defRPr sz="3000"/>
            </a:lvl5pPr>
            <a:lvl6pPr marL="3437915" indent="0">
              <a:buNone/>
              <a:defRPr sz="3000"/>
            </a:lvl6pPr>
            <a:lvl7pPr marL="4125498" indent="0">
              <a:buNone/>
              <a:defRPr sz="3000"/>
            </a:lvl7pPr>
            <a:lvl8pPr marL="4813082" indent="0">
              <a:buNone/>
              <a:defRPr sz="3000"/>
            </a:lvl8pPr>
            <a:lvl9pPr marL="5500665" indent="0">
              <a:buNone/>
              <a:defRPr sz="3000"/>
            </a:lvl9pPr>
          </a:lstStyle>
          <a:p>
            <a:endParaRPr lang="it-IT"/>
          </a:p>
        </p:txBody>
      </p:sp>
      <p:sp>
        <p:nvSpPr>
          <p:cNvPr id="4" name="Segnaposto testo 3"/>
          <p:cNvSpPr>
            <a:spLocks noGrp="1"/>
          </p:cNvSpPr>
          <p:nvPr>
            <p:ph type="body" sz="half" idx="2"/>
          </p:nvPr>
        </p:nvSpPr>
        <p:spPr>
          <a:xfrm>
            <a:off x="3023553" y="6762598"/>
            <a:ext cx="9255443" cy="1014089"/>
          </a:xfrm>
        </p:spPr>
        <p:txBody>
          <a:bodyPr/>
          <a:lstStyle>
            <a:lvl1pPr marL="0" indent="0">
              <a:buNone/>
              <a:defRPr sz="2100"/>
            </a:lvl1pPr>
            <a:lvl2pPr marL="687583" indent="0">
              <a:buNone/>
              <a:defRPr sz="1800"/>
            </a:lvl2pPr>
            <a:lvl3pPr marL="1375166" indent="0">
              <a:buNone/>
              <a:defRPr sz="1500"/>
            </a:lvl3pPr>
            <a:lvl4pPr marL="2062749" indent="0">
              <a:buNone/>
              <a:defRPr sz="1400"/>
            </a:lvl4pPr>
            <a:lvl5pPr marL="2750332" indent="0">
              <a:buNone/>
              <a:defRPr sz="1400"/>
            </a:lvl5pPr>
            <a:lvl6pPr marL="3437915" indent="0">
              <a:buNone/>
              <a:defRPr sz="1400"/>
            </a:lvl6pPr>
            <a:lvl7pPr marL="4125498" indent="0">
              <a:buNone/>
              <a:defRPr sz="1400"/>
            </a:lvl7pPr>
            <a:lvl8pPr marL="4813082" indent="0">
              <a:buNone/>
              <a:defRPr sz="1400"/>
            </a:lvl8pPr>
            <a:lvl9pPr marL="5500665" indent="0">
              <a:buNone/>
              <a:defRPr sz="14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AAB71F2-9A76-C640-880B-84735C62C119}" type="datetimeFigureOut">
              <a:rPr lang="it-IT" smtClean="0"/>
              <a:t>14/06/2019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E4C31C-081D-BA4D-9A44-CFA36BBC2DB9}" type="slidenum">
              <a:rPr lang="it-IT" smtClean="0"/>
              <a:t>‹N›</a:t>
            </a:fld>
            <a:endParaRPr lang="it-IT"/>
          </a:p>
        </p:txBody>
      </p:sp>
    </p:spTree>
    <p:extLst>
      <p:ext uri="{BB962C8B-B14F-4D97-AF65-F5344CB8AC3E}">
        <p14:creationId xmlns:p14="http://schemas.microsoft.com/office/powerpoint/2010/main" val="2538387785"/>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771287" y="346031"/>
            <a:ext cx="13883164" cy="1440127"/>
          </a:xfrm>
          <a:prstGeom prst="rect">
            <a:avLst/>
          </a:prstGeom>
        </p:spPr>
        <p:txBody>
          <a:bodyPr vert="horz" lIns="137517" tIns="68758" rIns="137517" bIns="68758"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771287" y="2016179"/>
            <a:ext cx="13883164" cy="5702504"/>
          </a:xfrm>
          <a:prstGeom prst="rect">
            <a:avLst/>
          </a:prstGeom>
        </p:spPr>
        <p:txBody>
          <a:bodyPr vert="horz" lIns="137517" tIns="68758" rIns="137517" bIns="68758"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771287" y="8008708"/>
            <a:ext cx="3599339" cy="460041"/>
          </a:xfrm>
          <a:prstGeom prst="rect">
            <a:avLst/>
          </a:prstGeom>
        </p:spPr>
        <p:txBody>
          <a:bodyPr vert="horz" lIns="137517" tIns="68758" rIns="137517" bIns="68758" rtlCol="0" anchor="ctr"/>
          <a:lstStyle>
            <a:lvl1pPr algn="l">
              <a:defRPr sz="1800">
                <a:solidFill>
                  <a:schemeClr val="tx1">
                    <a:tint val="75000"/>
                  </a:schemeClr>
                </a:solidFill>
              </a:defRPr>
            </a:lvl1pPr>
          </a:lstStyle>
          <a:p>
            <a:fld id="{CAAB71F2-9A76-C640-880B-84735C62C119}" type="datetimeFigureOut">
              <a:rPr lang="it-IT" smtClean="0"/>
              <a:t>14/06/2019</a:t>
            </a:fld>
            <a:endParaRPr lang="it-IT"/>
          </a:p>
        </p:txBody>
      </p:sp>
      <p:sp>
        <p:nvSpPr>
          <p:cNvPr id="5" name="Segnaposto piè di pagina 4"/>
          <p:cNvSpPr>
            <a:spLocks noGrp="1"/>
          </p:cNvSpPr>
          <p:nvPr>
            <p:ph type="ftr" sz="quarter" idx="3"/>
          </p:nvPr>
        </p:nvSpPr>
        <p:spPr>
          <a:xfrm>
            <a:off x="5270461" y="8008708"/>
            <a:ext cx="4884817" cy="460041"/>
          </a:xfrm>
          <a:prstGeom prst="rect">
            <a:avLst/>
          </a:prstGeom>
        </p:spPr>
        <p:txBody>
          <a:bodyPr vert="horz" lIns="137517" tIns="68758" rIns="137517" bIns="68758" rtlCol="0" anchor="ctr"/>
          <a:lstStyle>
            <a:lvl1pPr algn="ctr">
              <a:defRPr sz="18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11055112" y="8008708"/>
            <a:ext cx="3599339" cy="460041"/>
          </a:xfrm>
          <a:prstGeom prst="rect">
            <a:avLst/>
          </a:prstGeom>
        </p:spPr>
        <p:txBody>
          <a:bodyPr vert="horz" lIns="137517" tIns="68758" rIns="137517" bIns="68758" rtlCol="0" anchor="ctr"/>
          <a:lstStyle>
            <a:lvl1pPr algn="r">
              <a:defRPr sz="1800">
                <a:solidFill>
                  <a:schemeClr val="tx1">
                    <a:tint val="75000"/>
                  </a:schemeClr>
                </a:solidFill>
              </a:defRPr>
            </a:lvl1pPr>
          </a:lstStyle>
          <a:p>
            <a:fld id="{01E4C31C-081D-BA4D-9A44-CFA36BBC2DB9}" type="slidenum">
              <a:rPr lang="it-IT" smtClean="0"/>
              <a:t>‹N›</a:t>
            </a:fld>
            <a:endParaRPr lang="it-IT"/>
          </a:p>
        </p:txBody>
      </p:sp>
    </p:spTree>
    <p:extLst>
      <p:ext uri="{BB962C8B-B14F-4D97-AF65-F5344CB8AC3E}">
        <p14:creationId xmlns:p14="http://schemas.microsoft.com/office/powerpoint/2010/main" val="1198088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txStyles>
    <p:titleStyle>
      <a:lvl1pPr algn="ctr" defTabSz="687583" rtl="0" eaLnBrk="1" latinLnBrk="0" hangingPunct="1">
        <a:spcBef>
          <a:spcPct val="0"/>
        </a:spcBef>
        <a:buNone/>
        <a:defRPr sz="6600" kern="1200">
          <a:solidFill>
            <a:schemeClr val="tx1"/>
          </a:solidFill>
          <a:latin typeface="+mj-lt"/>
          <a:ea typeface="+mj-ea"/>
          <a:cs typeface="+mj-cs"/>
        </a:defRPr>
      </a:lvl1pPr>
    </p:titleStyle>
    <p:bodyStyle>
      <a:lvl1pPr marL="515687" indent="-515687" algn="l" defTabSz="687583" rtl="0" eaLnBrk="1" latinLnBrk="0" hangingPunct="1">
        <a:spcBef>
          <a:spcPct val="20000"/>
        </a:spcBef>
        <a:buFont typeface="Arial"/>
        <a:buChar char="•"/>
        <a:defRPr sz="4800" kern="1200">
          <a:solidFill>
            <a:schemeClr val="tx1"/>
          </a:solidFill>
          <a:latin typeface="+mn-lt"/>
          <a:ea typeface="+mn-ea"/>
          <a:cs typeface="+mn-cs"/>
        </a:defRPr>
      </a:lvl1pPr>
      <a:lvl2pPr marL="1117323" indent="-429739" algn="l" defTabSz="687583" rtl="0" eaLnBrk="1" latinLnBrk="0" hangingPunct="1">
        <a:spcBef>
          <a:spcPct val="20000"/>
        </a:spcBef>
        <a:buFont typeface="Arial"/>
        <a:buChar char="–"/>
        <a:defRPr sz="4200" kern="1200">
          <a:solidFill>
            <a:schemeClr val="tx1"/>
          </a:solidFill>
          <a:latin typeface="+mn-lt"/>
          <a:ea typeface="+mn-ea"/>
          <a:cs typeface="+mn-cs"/>
        </a:defRPr>
      </a:lvl2pPr>
      <a:lvl3pPr marL="1718958" indent="-343792" algn="l" defTabSz="687583" rtl="0" eaLnBrk="1" latinLnBrk="0" hangingPunct="1">
        <a:spcBef>
          <a:spcPct val="20000"/>
        </a:spcBef>
        <a:buFont typeface="Arial"/>
        <a:buChar char="•"/>
        <a:defRPr sz="3600" kern="1200">
          <a:solidFill>
            <a:schemeClr val="tx1"/>
          </a:solidFill>
          <a:latin typeface="+mn-lt"/>
          <a:ea typeface="+mn-ea"/>
          <a:cs typeface="+mn-cs"/>
        </a:defRPr>
      </a:lvl3pPr>
      <a:lvl4pPr marL="2406541" indent="-343792" algn="l" defTabSz="687583" rtl="0" eaLnBrk="1" latinLnBrk="0" hangingPunct="1">
        <a:spcBef>
          <a:spcPct val="20000"/>
        </a:spcBef>
        <a:buFont typeface="Arial"/>
        <a:buChar char="–"/>
        <a:defRPr sz="3000" kern="1200">
          <a:solidFill>
            <a:schemeClr val="tx1"/>
          </a:solidFill>
          <a:latin typeface="+mn-lt"/>
          <a:ea typeface="+mn-ea"/>
          <a:cs typeface="+mn-cs"/>
        </a:defRPr>
      </a:lvl4pPr>
      <a:lvl5pPr marL="3094124" indent="-343792" algn="l" defTabSz="687583" rtl="0" eaLnBrk="1" latinLnBrk="0" hangingPunct="1">
        <a:spcBef>
          <a:spcPct val="20000"/>
        </a:spcBef>
        <a:buFont typeface="Arial"/>
        <a:buChar char="»"/>
        <a:defRPr sz="3000" kern="1200">
          <a:solidFill>
            <a:schemeClr val="tx1"/>
          </a:solidFill>
          <a:latin typeface="+mn-lt"/>
          <a:ea typeface="+mn-ea"/>
          <a:cs typeface="+mn-cs"/>
        </a:defRPr>
      </a:lvl5pPr>
      <a:lvl6pPr marL="3781707" indent="-343792" algn="l" defTabSz="687583" rtl="0" eaLnBrk="1" latinLnBrk="0" hangingPunct="1">
        <a:spcBef>
          <a:spcPct val="20000"/>
        </a:spcBef>
        <a:buFont typeface="Arial"/>
        <a:buChar char="•"/>
        <a:defRPr sz="3000" kern="1200">
          <a:solidFill>
            <a:schemeClr val="tx1"/>
          </a:solidFill>
          <a:latin typeface="+mn-lt"/>
          <a:ea typeface="+mn-ea"/>
          <a:cs typeface="+mn-cs"/>
        </a:defRPr>
      </a:lvl6pPr>
      <a:lvl7pPr marL="4469290" indent="-343792" algn="l" defTabSz="687583" rtl="0" eaLnBrk="1" latinLnBrk="0" hangingPunct="1">
        <a:spcBef>
          <a:spcPct val="20000"/>
        </a:spcBef>
        <a:buFont typeface="Arial"/>
        <a:buChar char="•"/>
        <a:defRPr sz="3000" kern="1200">
          <a:solidFill>
            <a:schemeClr val="tx1"/>
          </a:solidFill>
          <a:latin typeface="+mn-lt"/>
          <a:ea typeface="+mn-ea"/>
          <a:cs typeface="+mn-cs"/>
        </a:defRPr>
      </a:lvl7pPr>
      <a:lvl8pPr marL="5156873" indent="-343792" algn="l" defTabSz="687583" rtl="0" eaLnBrk="1" latinLnBrk="0" hangingPunct="1">
        <a:spcBef>
          <a:spcPct val="20000"/>
        </a:spcBef>
        <a:buFont typeface="Arial"/>
        <a:buChar char="•"/>
        <a:defRPr sz="3000" kern="1200">
          <a:solidFill>
            <a:schemeClr val="tx1"/>
          </a:solidFill>
          <a:latin typeface="+mn-lt"/>
          <a:ea typeface="+mn-ea"/>
          <a:cs typeface="+mn-cs"/>
        </a:defRPr>
      </a:lvl8pPr>
      <a:lvl9pPr marL="5844456" indent="-343792" algn="l" defTabSz="687583"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it-IT"/>
      </a:defPPr>
      <a:lvl1pPr marL="0" algn="l" defTabSz="687583" rtl="0" eaLnBrk="1" latinLnBrk="0" hangingPunct="1">
        <a:defRPr sz="2700" kern="1200">
          <a:solidFill>
            <a:schemeClr val="tx1"/>
          </a:solidFill>
          <a:latin typeface="+mn-lt"/>
          <a:ea typeface="+mn-ea"/>
          <a:cs typeface="+mn-cs"/>
        </a:defRPr>
      </a:lvl1pPr>
      <a:lvl2pPr marL="687583" algn="l" defTabSz="687583" rtl="0" eaLnBrk="1" latinLnBrk="0" hangingPunct="1">
        <a:defRPr sz="2700" kern="1200">
          <a:solidFill>
            <a:schemeClr val="tx1"/>
          </a:solidFill>
          <a:latin typeface="+mn-lt"/>
          <a:ea typeface="+mn-ea"/>
          <a:cs typeface="+mn-cs"/>
        </a:defRPr>
      </a:lvl2pPr>
      <a:lvl3pPr marL="1375166" algn="l" defTabSz="687583" rtl="0" eaLnBrk="1" latinLnBrk="0" hangingPunct="1">
        <a:defRPr sz="2700" kern="1200">
          <a:solidFill>
            <a:schemeClr val="tx1"/>
          </a:solidFill>
          <a:latin typeface="+mn-lt"/>
          <a:ea typeface="+mn-ea"/>
          <a:cs typeface="+mn-cs"/>
        </a:defRPr>
      </a:lvl3pPr>
      <a:lvl4pPr marL="2062749" algn="l" defTabSz="687583" rtl="0" eaLnBrk="1" latinLnBrk="0" hangingPunct="1">
        <a:defRPr sz="2700" kern="1200">
          <a:solidFill>
            <a:schemeClr val="tx1"/>
          </a:solidFill>
          <a:latin typeface="+mn-lt"/>
          <a:ea typeface="+mn-ea"/>
          <a:cs typeface="+mn-cs"/>
        </a:defRPr>
      </a:lvl4pPr>
      <a:lvl5pPr marL="2750332" algn="l" defTabSz="687583" rtl="0" eaLnBrk="1" latinLnBrk="0" hangingPunct="1">
        <a:defRPr sz="2700" kern="1200">
          <a:solidFill>
            <a:schemeClr val="tx1"/>
          </a:solidFill>
          <a:latin typeface="+mn-lt"/>
          <a:ea typeface="+mn-ea"/>
          <a:cs typeface="+mn-cs"/>
        </a:defRPr>
      </a:lvl5pPr>
      <a:lvl6pPr marL="3437915" algn="l" defTabSz="687583" rtl="0" eaLnBrk="1" latinLnBrk="0" hangingPunct="1">
        <a:defRPr sz="2700" kern="1200">
          <a:solidFill>
            <a:schemeClr val="tx1"/>
          </a:solidFill>
          <a:latin typeface="+mn-lt"/>
          <a:ea typeface="+mn-ea"/>
          <a:cs typeface="+mn-cs"/>
        </a:defRPr>
      </a:lvl6pPr>
      <a:lvl7pPr marL="4125498" algn="l" defTabSz="687583" rtl="0" eaLnBrk="1" latinLnBrk="0" hangingPunct="1">
        <a:defRPr sz="2700" kern="1200">
          <a:solidFill>
            <a:schemeClr val="tx1"/>
          </a:solidFill>
          <a:latin typeface="+mn-lt"/>
          <a:ea typeface="+mn-ea"/>
          <a:cs typeface="+mn-cs"/>
        </a:defRPr>
      </a:lvl7pPr>
      <a:lvl8pPr marL="4813082" algn="l" defTabSz="687583" rtl="0" eaLnBrk="1" latinLnBrk="0" hangingPunct="1">
        <a:defRPr sz="2700" kern="1200">
          <a:solidFill>
            <a:schemeClr val="tx1"/>
          </a:solidFill>
          <a:latin typeface="+mn-lt"/>
          <a:ea typeface="+mn-ea"/>
          <a:cs typeface="+mn-cs"/>
        </a:defRPr>
      </a:lvl8pPr>
      <a:lvl9pPr marL="5500665" algn="l" defTabSz="687583"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94000" y="1308607"/>
            <a:ext cx="9885827" cy="5374415"/>
          </a:xfrm>
          <a:solidFill>
            <a:srgbClr val="FFFF00"/>
          </a:solidFill>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gn="ctr">
              <a:buNone/>
            </a:pPr>
            <a:endParaRPr lang="it-IT"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it-IT" sz="77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Intesa </a:t>
            </a:r>
            <a:r>
              <a:rPr lang="it-IT" sz="7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tra MIUR e Organizzazioni Sindacali</a:t>
            </a:r>
            <a:r>
              <a:rPr lang="it-IT" sz="77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r>
            <a:br>
              <a:rPr lang="it-IT" sz="77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it-IT" sz="7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11 giugno 2019</a:t>
            </a:r>
            <a:r>
              <a:rPr lang="it-IT" sz="77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r>
            <a:br>
              <a:rPr lang="it-IT" sz="77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it-IT" sz="7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Reclutamento e precariato </a:t>
            </a:r>
            <a:endParaRPr lang="it-IT" sz="77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it-IT" sz="77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nella </a:t>
            </a:r>
            <a:r>
              <a:rPr lang="it-IT" sz="7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scuola </a:t>
            </a:r>
            <a:r>
              <a:rPr lang="it-IT" sz="77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secondaria</a:t>
            </a:r>
            <a:endParaRPr lang="it-IT" sz="7700" dirty="0">
              <a:solidFill>
                <a:srgbClr val="0070C0"/>
              </a:solidFill>
            </a:endParaRPr>
          </a:p>
        </p:txBody>
      </p:sp>
      <p:pic>
        <p:nvPicPr>
          <p:cNvPr id="2" name="metodi di rilassamen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4875" y="447499"/>
            <a:ext cx="609600" cy="609600"/>
          </a:xfrm>
          <a:prstGeom prst="rect">
            <a:avLst/>
          </a:prstGeom>
        </p:spPr>
      </p:pic>
    </p:spTree>
    <p:extLst>
      <p:ext uri="{BB962C8B-B14F-4D97-AF65-F5344CB8AC3E}">
        <p14:creationId xmlns:p14="http://schemas.microsoft.com/office/powerpoint/2010/main" val="65749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2000">
        <p15:prstTrans prst="curtains"/>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3000" fill="hold"/>
                                        <p:tgtEl>
                                          <p:spTgt spid="3">
                                            <p:bg/>
                                          </p:spTgt>
                                        </p:tgtEl>
                                        <p:attrNameLst>
                                          <p:attrName>ppt_w</p:attrName>
                                        </p:attrNameLst>
                                      </p:cBhvr>
                                      <p:tavLst>
                                        <p:tav tm="0">
                                          <p:val>
                                            <p:fltVal val="0"/>
                                          </p:val>
                                        </p:tav>
                                        <p:tav tm="100000">
                                          <p:val>
                                            <p:strVal val="#ppt_w"/>
                                          </p:val>
                                        </p:tav>
                                      </p:tavLst>
                                    </p:anim>
                                    <p:anim calcmode="lin" valueType="num">
                                      <p:cBhvr>
                                        <p:cTn id="8" dur="3000" fill="hold"/>
                                        <p:tgtEl>
                                          <p:spTgt spid="3">
                                            <p:bg/>
                                          </p:spTgt>
                                        </p:tgtEl>
                                        <p:attrNameLst>
                                          <p:attrName>ppt_h</p:attrName>
                                        </p:attrNameLst>
                                      </p:cBhvr>
                                      <p:tavLst>
                                        <p:tav tm="0">
                                          <p:val>
                                            <p:fltVal val="0"/>
                                          </p:val>
                                        </p:tav>
                                        <p:tav tm="100000">
                                          <p:val>
                                            <p:strVal val="#ppt_h"/>
                                          </p:val>
                                        </p:tav>
                                      </p:tavLst>
                                    </p:anim>
                                    <p:animEffect transition="in" filter="fade">
                                      <p:cBhvr>
                                        <p:cTn id="9" dur="3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30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3000"/>
                                        <p:tgtEl>
                                          <p:spTgt spid="3">
                                            <p:txEl>
                                              <p:pRg st="2" end="2"/>
                                            </p:txEl>
                                          </p:spTgt>
                                        </p:tgtEl>
                                      </p:cBhvr>
                                    </p:animEffect>
                                  </p:childTnLst>
                                </p:cTn>
                              </p:par>
                              <p:par>
                                <p:cTn id="20" presetID="1" presetClass="mediacall" presetSubtype="0" fill="hold" nodeType="withEffect">
                                  <p:stCondLst>
                                    <p:cond delay="0"/>
                                  </p:stCondLst>
                                  <p:childTnLst>
                                    <p:cmd type="call" cmd="playFrom(0.0)">
                                      <p:cBhvr>
                                        <p:cTn id="2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2" repeatCount="indefinite" fill="hold" display="0">
                  <p:stCondLst>
                    <p:cond delay="indefinite"/>
                  </p:stCondLst>
                  <p:endCondLst>
                    <p:cond evt="onStopAudio" delay="0">
                      <p:tgtEl>
                        <p:sldTgt/>
                      </p:tgtEl>
                    </p:cond>
                  </p:endCondLst>
                </p:cTn>
                <p:tgtEl>
                  <p:spTgt spid="2"/>
                </p:tgtEl>
              </p:cMediaNode>
            </p:audio>
          </p:childTnLst>
        </p:cTn>
      </p:par>
    </p:tnLst>
    <p:bldLst>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71287" y="1249142"/>
            <a:ext cx="13883164" cy="5151658"/>
          </a:xfrm>
          <a:solidFill>
            <a:srgbClr val="FFFF00"/>
          </a:solidFill>
        </p:spPr>
        <p:txBody>
          <a:bodyPr>
            <a:normAutofit fontScale="90000"/>
          </a:bodyPr>
          <a:lstStyle/>
          <a:p>
            <a:r>
              <a:rPr lang="it-IT" b="1" dirty="0" smtClean="0">
                <a:solidFill>
                  <a:srgbClr val="0070C0"/>
                </a:solidFill>
              </a:rPr>
              <a:t>Percorso</a:t>
            </a:r>
            <a:br>
              <a:rPr lang="it-IT" b="1" dirty="0" smtClean="0">
                <a:solidFill>
                  <a:srgbClr val="0070C0"/>
                </a:solidFill>
              </a:rPr>
            </a:br>
            <a:r>
              <a:rPr lang="it-IT" b="1" dirty="0" smtClean="0">
                <a:solidFill>
                  <a:srgbClr val="0070C0"/>
                </a:solidFill>
              </a:rPr>
              <a:t>Abilitante</a:t>
            </a:r>
            <a:br>
              <a:rPr lang="it-IT" b="1" dirty="0" smtClean="0">
                <a:solidFill>
                  <a:srgbClr val="0070C0"/>
                </a:solidFill>
              </a:rPr>
            </a:br>
            <a:r>
              <a:rPr lang="it-IT" b="1" dirty="0" smtClean="0">
                <a:solidFill>
                  <a:srgbClr val="0070C0"/>
                </a:solidFill>
              </a:rPr>
              <a:t>Speciale</a:t>
            </a:r>
            <a:br>
              <a:rPr lang="it-IT" b="1" dirty="0" smtClean="0">
                <a:solidFill>
                  <a:srgbClr val="0070C0"/>
                </a:solidFill>
              </a:rPr>
            </a:br>
            <a:r>
              <a:rPr lang="it-IT" b="1" dirty="0" smtClean="0">
                <a:solidFill>
                  <a:srgbClr val="0070C0"/>
                </a:solidFill>
              </a:rPr>
              <a:t/>
            </a:r>
            <a:br>
              <a:rPr lang="it-IT" b="1" dirty="0" smtClean="0">
                <a:solidFill>
                  <a:srgbClr val="0070C0"/>
                </a:solidFill>
              </a:rPr>
            </a:br>
            <a:r>
              <a:rPr lang="it-IT" b="1" dirty="0" smtClean="0">
                <a:solidFill>
                  <a:srgbClr val="0070C0"/>
                </a:solidFill>
              </a:rPr>
              <a:t>(riservato ai docenti che hanno 3 annualità di servizio nella scuola</a:t>
            </a:r>
            <a:endParaRPr lang="it-IT" b="1" dirty="0">
              <a:solidFill>
                <a:srgbClr val="0070C0"/>
              </a:solidFill>
            </a:endParaRPr>
          </a:p>
        </p:txBody>
      </p:sp>
    </p:spTree>
    <p:extLst>
      <p:ext uri="{BB962C8B-B14F-4D97-AF65-F5344CB8AC3E}">
        <p14:creationId xmlns:p14="http://schemas.microsoft.com/office/powerpoint/2010/main" val="177670893"/>
      </p:ext>
    </p:extLst>
  </p:cSld>
  <p:clrMapOvr>
    <a:masterClrMapping/>
  </p:clrMapOvr>
  <mc:AlternateContent xmlns:mc="http://schemas.openxmlformats.org/markup-compatibility/2006" xmlns:p14="http://schemas.microsoft.com/office/powerpoint/2010/main">
    <mc:Choice Requires="p14">
      <p:transition spd="slow" p14:dur="3000" advClick="0" advTm="5000">
        <p:randomBar dir="vert"/>
      </p:transition>
    </mc:Choice>
    <mc:Fallback xmlns="">
      <p:transition spd="slow" advClick="0" advTm="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1287" y="346032"/>
            <a:ext cx="13883164" cy="1156198"/>
          </a:xfrm>
        </p:spPr>
        <p:txBody>
          <a:bodyPr/>
          <a:lstStyle/>
          <a:p>
            <a:r>
              <a:rPr lang="it-IT" b="1" dirty="0" smtClean="0">
                <a:solidFill>
                  <a:srgbClr val="0070C0"/>
                </a:solidFill>
              </a:rPr>
              <a:t>Percorso Abilitante Speciale</a:t>
            </a:r>
            <a:endParaRPr lang="it-IT" b="1" dirty="0">
              <a:solidFill>
                <a:srgbClr val="0070C0"/>
              </a:solidFill>
            </a:endParaRPr>
          </a:p>
        </p:txBody>
      </p:sp>
      <p:sp>
        <p:nvSpPr>
          <p:cNvPr id="3" name="Segnaposto contenuto 2"/>
          <p:cNvSpPr>
            <a:spLocks noGrp="1"/>
          </p:cNvSpPr>
          <p:nvPr>
            <p:ph idx="1"/>
          </p:nvPr>
        </p:nvSpPr>
        <p:spPr>
          <a:xfrm>
            <a:off x="479312" y="6558214"/>
            <a:ext cx="14467114" cy="752257"/>
          </a:xfrm>
        </p:spPr>
        <p:txBody>
          <a:bodyPr>
            <a:noAutofit/>
          </a:bodyPr>
          <a:lstStyle/>
          <a:p>
            <a:pPr algn="just">
              <a:lnSpc>
                <a:spcPct val="107000"/>
              </a:lnSpc>
              <a:buSzPct val="100000"/>
            </a:pPr>
            <a:r>
              <a:rPr lang="it-IT" sz="2800" dirty="0" smtClean="0">
                <a:latin typeface="Calibri" panose="020F0502020204030204" pitchFamily="34" charset="0"/>
                <a:cs typeface="Times New Roman" panose="02020603050405020304" pitchFamily="18" charset="0"/>
              </a:rPr>
              <a:t>aperti alla partecipazione dei </a:t>
            </a:r>
            <a:r>
              <a:rPr lang="it-IT" sz="2800" b="1" dirty="0" smtClean="0">
                <a:solidFill>
                  <a:srgbClr val="7030A0"/>
                </a:solidFill>
                <a:latin typeface="Calibri" panose="020F0502020204030204" pitchFamily="34" charset="0"/>
                <a:cs typeface="Times New Roman" panose="02020603050405020304" pitchFamily="18" charset="0"/>
              </a:rPr>
              <a:t>dottori di ricerca </a:t>
            </a:r>
            <a:r>
              <a:rPr lang="it-IT" sz="2800" dirty="0" smtClean="0">
                <a:latin typeface="Calibri" panose="020F0502020204030204" pitchFamily="34" charset="0"/>
                <a:cs typeface="Times New Roman" panose="02020603050405020304" pitchFamily="18" charset="0"/>
              </a:rPr>
              <a:t>(senza il requisito del servizi)</a:t>
            </a:r>
            <a:endParaRPr lang="it-IT" sz="2800" dirty="0"/>
          </a:p>
        </p:txBody>
      </p:sp>
      <p:sp>
        <p:nvSpPr>
          <p:cNvPr id="4" name="CasellaDiTesto 3"/>
          <p:cNvSpPr txBox="1"/>
          <p:nvPr/>
        </p:nvSpPr>
        <p:spPr>
          <a:xfrm>
            <a:off x="479312" y="1502230"/>
            <a:ext cx="14175139" cy="523220"/>
          </a:xfrm>
          <a:prstGeom prst="rect">
            <a:avLst/>
          </a:prstGeom>
          <a:noFill/>
        </p:spPr>
        <p:txBody>
          <a:bodyPr wrap="square" rtlCol="0">
            <a:spAutoFit/>
          </a:bodyPr>
          <a:lstStyle/>
          <a:p>
            <a:r>
              <a:rPr lang="it-IT" sz="2800" dirty="0">
                <a:latin typeface="Calibri" panose="020F0502020204030204" pitchFamily="34" charset="0"/>
                <a:ea typeface="Calibri" panose="020F0502020204030204" pitchFamily="34" charset="0"/>
                <a:cs typeface="Times New Roman" panose="02020603050405020304" pitchFamily="18" charset="0"/>
              </a:rPr>
              <a:t>La normativa attualmente vigente ha soppresso i TFA  (ad eccezione per i TFA sul sostegno</a:t>
            </a:r>
            <a:r>
              <a:rPr lang="it-IT" sz="2800" dirty="0" smtClean="0">
                <a:latin typeface="Calibri" panose="020F0502020204030204" pitchFamily="34" charset="0"/>
                <a:ea typeface="Calibri" panose="020F0502020204030204" pitchFamily="34" charset="0"/>
                <a:cs typeface="Times New Roman" panose="02020603050405020304" pitchFamily="18" charset="0"/>
              </a:rPr>
              <a:t>).</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p:cNvSpPr txBox="1"/>
          <p:nvPr/>
        </p:nvSpPr>
        <p:spPr>
          <a:xfrm>
            <a:off x="479306" y="2230029"/>
            <a:ext cx="14175139" cy="532903"/>
          </a:xfrm>
          <a:prstGeom prst="rect">
            <a:avLst/>
          </a:prstGeom>
          <a:noFill/>
        </p:spPr>
        <p:txBody>
          <a:bodyPr wrap="square" rtlCol="0">
            <a:spAutoFit/>
          </a:bodyPr>
          <a:lstStyle/>
          <a:p>
            <a:pPr algn="just">
              <a:lnSpc>
                <a:spcPct val="107000"/>
              </a:lnSpc>
              <a:spcAft>
                <a:spcPts val="800"/>
              </a:spcAft>
              <a:buSzPct val="100000"/>
            </a:pPr>
            <a:r>
              <a:rPr lang="it-IT" sz="2800" dirty="0">
                <a:latin typeface="Calibri" panose="020F0502020204030204" pitchFamily="34" charset="0"/>
                <a:ea typeface="Calibri" panose="020F0502020204030204" pitchFamily="34" charset="0"/>
                <a:cs typeface="Times New Roman" panose="02020603050405020304" pitchFamily="18" charset="0"/>
              </a:rPr>
              <a:t>L’Intesa prevede, </a:t>
            </a:r>
            <a:r>
              <a:rPr lang="it-IT" sz="2800" b="1" dirty="0">
                <a:latin typeface="Calibri" panose="020F0502020204030204" pitchFamily="34" charset="0"/>
                <a:ea typeface="Calibri" panose="020F0502020204030204" pitchFamily="34" charset="0"/>
                <a:cs typeface="Times New Roman" panose="02020603050405020304" pitchFamily="18" charset="0"/>
              </a:rPr>
              <a:t>una tantum</a:t>
            </a:r>
            <a:r>
              <a:rPr lang="it-IT" sz="2800" dirty="0">
                <a:latin typeface="Calibri" panose="020F0502020204030204" pitchFamily="34" charset="0"/>
                <a:ea typeface="Calibri" panose="020F0502020204030204" pitchFamily="34" charset="0"/>
                <a:cs typeface="Times New Roman" panose="02020603050405020304" pitchFamily="18" charset="0"/>
              </a:rPr>
              <a:t>, </a:t>
            </a:r>
            <a:r>
              <a:rPr lang="it-IT" sz="28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nuovi PAS </a:t>
            </a:r>
            <a:r>
              <a:rPr lang="it-IT" sz="28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it-IT" sz="2800" dirty="0">
                <a:latin typeface="Calibri" panose="020F0502020204030204" pitchFamily="34" charset="0"/>
                <a:ea typeface="Calibri" panose="020F0502020204030204" pitchFamily="34" charset="0"/>
                <a:cs typeface="Times New Roman" panose="02020603050405020304" pitchFamily="18" charset="0"/>
              </a:rPr>
              <a:t>che saranno</a:t>
            </a:r>
            <a:r>
              <a:rPr lang="it-IT" sz="2800" dirty="0" smtClean="0">
                <a:latin typeface="Calibri" panose="020F0502020204030204" pitchFamily="34" charset="0"/>
                <a:ea typeface="Calibri" panose="020F0502020204030204" pitchFamily="34" charset="0"/>
                <a:cs typeface="Times New Roman" panose="02020603050405020304" pitchFamily="18" charset="0"/>
              </a:rPr>
              <a:t>:</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p:cNvSpPr txBox="1"/>
          <p:nvPr/>
        </p:nvSpPr>
        <p:spPr>
          <a:xfrm>
            <a:off x="479307" y="2967511"/>
            <a:ext cx="14175139" cy="993926"/>
          </a:xfrm>
          <a:prstGeom prst="rect">
            <a:avLst/>
          </a:prstGeom>
          <a:noFill/>
        </p:spPr>
        <p:txBody>
          <a:bodyPr wrap="square" rtlCol="0">
            <a:spAutoFit/>
          </a:bodyPr>
          <a:lstStyle/>
          <a:p>
            <a:pPr marL="457200" indent="-457200" algn="just">
              <a:lnSpc>
                <a:spcPct val="107000"/>
              </a:lnSpc>
              <a:buSzPct val="100000"/>
              <a:buFont typeface="Arial" panose="020B0604020202020204" pitchFamily="34" charset="0"/>
              <a:buChar char="•"/>
            </a:pPr>
            <a:r>
              <a:rPr lang="it-IT" sz="2800" dirty="0">
                <a:latin typeface="Calibri" panose="020F0502020204030204" pitchFamily="34" charset="0"/>
                <a:ea typeface="Calibri" panose="020F0502020204030204" pitchFamily="34" charset="0"/>
                <a:cs typeface="Times New Roman" panose="02020603050405020304" pitchFamily="18" charset="0"/>
              </a:rPr>
              <a:t>aperti a tutti i docenti con 3 </a:t>
            </a:r>
            <a:r>
              <a:rPr lang="it-IT" sz="28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annualità di servizio* </a:t>
            </a:r>
            <a:r>
              <a:rPr lang="it-IT" sz="2800" dirty="0">
                <a:latin typeface="Calibri" panose="020F0502020204030204" pitchFamily="34" charset="0"/>
                <a:ea typeface="Calibri" panose="020F0502020204030204" pitchFamily="34" charset="0"/>
                <a:cs typeface="Times New Roman" panose="02020603050405020304" pitchFamily="18" charset="0"/>
              </a:rPr>
              <a:t>nelle scuole statali, paritarie e nei percorsi di </a:t>
            </a:r>
            <a:r>
              <a:rPr lang="it-IT" sz="2800" dirty="0" err="1">
                <a:latin typeface="Calibri" panose="020F0502020204030204" pitchFamily="34" charset="0"/>
                <a:ea typeface="Calibri" panose="020F0502020204030204" pitchFamily="34" charset="0"/>
                <a:cs typeface="Times New Roman" panose="02020603050405020304" pitchFamily="18" charset="0"/>
              </a:rPr>
              <a:t>IeFP</a:t>
            </a:r>
            <a:r>
              <a:rPr lang="it-IT" sz="2800" dirty="0">
                <a:latin typeface="Calibri" panose="020F0502020204030204" pitchFamily="34" charset="0"/>
                <a:ea typeface="Calibri" panose="020F0502020204030204" pitchFamily="34" charset="0"/>
                <a:cs typeface="Times New Roman" panose="02020603050405020304" pitchFamily="18" charset="0"/>
              </a:rPr>
              <a:t> limitatamente all’obbligo scolastico e per discipline riconducibili a quelle ordinarie</a:t>
            </a:r>
          </a:p>
        </p:txBody>
      </p:sp>
      <p:sp>
        <p:nvSpPr>
          <p:cNvPr id="7" name="CasellaDiTesto 6"/>
          <p:cNvSpPr txBox="1"/>
          <p:nvPr/>
        </p:nvSpPr>
        <p:spPr>
          <a:xfrm>
            <a:off x="479308" y="4101127"/>
            <a:ext cx="14175139" cy="532903"/>
          </a:xfrm>
          <a:prstGeom prst="rect">
            <a:avLst/>
          </a:prstGeom>
          <a:noFill/>
        </p:spPr>
        <p:txBody>
          <a:bodyPr wrap="square" rtlCol="0">
            <a:spAutoFit/>
          </a:bodyPr>
          <a:lstStyle/>
          <a:p>
            <a:pPr marL="457200" indent="-457200" algn="just">
              <a:lnSpc>
                <a:spcPct val="107000"/>
              </a:lnSpc>
              <a:buSzPct val="100000"/>
              <a:buFont typeface="Arial" panose="020B0604020202020204" pitchFamily="34" charset="0"/>
              <a:buChar char="•"/>
            </a:pPr>
            <a:r>
              <a:rPr lang="it-IT" sz="2800" b="1" dirty="0">
                <a:solidFill>
                  <a:srgbClr val="7030A0"/>
                </a:solidFill>
                <a:latin typeface="Calibri" panose="020F0502020204030204" pitchFamily="34" charset="0"/>
                <a:cs typeface="Times New Roman" panose="02020603050405020304" pitchFamily="18" charset="0"/>
              </a:rPr>
              <a:t>attivati entro </a:t>
            </a:r>
            <a:r>
              <a:rPr lang="it-IT" sz="2800" dirty="0">
                <a:latin typeface="Calibri" panose="020F0502020204030204" pitchFamily="34" charset="0"/>
                <a:cs typeface="Times New Roman" panose="02020603050405020304" pitchFamily="18" charset="0"/>
              </a:rPr>
              <a:t>e non oltre </a:t>
            </a:r>
            <a:r>
              <a:rPr lang="it-IT" sz="2800" b="1" dirty="0">
                <a:solidFill>
                  <a:srgbClr val="7030A0"/>
                </a:solidFill>
                <a:latin typeface="Calibri" panose="020F0502020204030204" pitchFamily="34" charset="0"/>
                <a:cs typeface="Times New Roman" panose="02020603050405020304" pitchFamily="18" charset="0"/>
              </a:rPr>
              <a:t>il 2019</a:t>
            </a:r>
          </a:p>
        </p:txBody>
      </p:sp>
      <p:sp>
        <p:nvSpPr>
          <p:cNvPr id="8" name="CasellaDiTesto 7"/>
          <p:cNvSpPr txBox="1"/>
          <p:nvPr/>
        </p:nvSpPr>
        <p:spPr>
          <a:xfrm>
            <a:off x="479309" y="4965234"/>
            <a:ext cx="14175139" cy="532903"/>
          </a:xfrm>
          <a:prstGeom prst="rect">
            <a:avLst/>
          </a:prstGeom>
          <a:noFill/>
        </p:spPr>
        <p:txBody>
          <a:bodyPr wrap="square" rtlCol="0">
            <a:spAutoFit/>
          </a:bodyPr>
          <a:lstStyle/>
          <a:p>
            <a:pPr marL="457200" indent="-457200" algn="just">
              <a:lnSpc>
                <a:spcPct val="107000"/>
              </a:lnSpc>
              <a:buSzPct val="100000"/>
              <a:buFont typeface="Arial" panose="020B0604020202020204" pitchFamily="34" charset="0"/>
              <a:buChar char="•"/>
            </a:pPr>
            <a:r>
              <a:rPr lang="it-IT" sz="2800" dirty="0">
                <a:latin typeface="Calibri" panose="020F0502020204030204" pitchFamily="34" charset="0"/>
                <a:cs typeface="Times New Roman" panose="02020603050405020304" pitchFamily="18" charset="0"/>
              </a:rPr>
              <a:t>articolati su </a:t>
            </a:r>
            <a:r>
              <a:rPr lang="it-IT" sz="2800" b="1" dirty="0">
                <a:solidFill>
                  <a:srgbClr val="7030A0"/>
                </a:solidFill>
                <a:latin typeface="Calibri" panose="020F0502020204030204" pitchFamily="34" charset="0"/>
                <a:cs typeface="Times New Roman" panose="02020603050405020304" pitchFamily="18" charset="0"/>
              </a:rPr>
              <a:t>più cicli</a:t>
            </a:r>
          </a:p>
        </p:txBody>
      </p:sp>
      <p:sp>
        <p:nvSpPr>
          <p:cNvPr id="9" name="CasellaDiTesto 8"/>
          <p:cNvSpPr txBox="1"/>
          <p:nvPr/>
        </p:nvSpPr>
        <p:spPr>
          <a:xfrm>
            <a:off x="479312" y="5849703"/>
            <a:ext cx="14467114" cy="553357"/>
          </a:xfrm>
          <a:prstGeom prst="rect">
            <a:avLst/>
          </a:prstGeom>
          <a:noFill/>
        </p:spPr>
        <p:txBody>
          <a:bodyPr wrap="square" rtlCol="0">
            <a:spAutoFit/>
          </a:bodyPr>
          <a:lstStyle/>
          <a:p>
            <a:pPr marL="457200" indent="-457200" algn="just">
              <a:lnSpc>
                <a:spcPct val="107000"/>
              </a:lnSpc>
              <a:buSzPct val="100000"/>
              <a:buFont typeface="Arial" panose="020B0604020202020204" pitchFamily="34" charset="0"/>
              <a:buChar char="•"/>
            </a:pPr>
            <a:r>
              <a:rPr lang="it-IT" sz="2800" dirty="0">
                <a:latin typeface="Calibri" panose="020F0502020204030204" pitchFamily="34" charset="0"/>
                <a:cs typeface="Times New Roman" panose="02020603050405020304" pitchFamily="18" charset="0"/>
              </a:rPr>
              <a:t>aperti alla partecipazione del </a:t>
            </a:r>
            <a:r>
              <a:rPr lang="it-IT" sz="2800" b="1" dirty="0">
                <a:solidFill>
                  <a:srgbClr val="7030A0"/>
                </a:solidFill>
                <a:latin typeface="Calibri" panose="020F0502020204030204" pitchFamily="34" charset="0"/>
                <a:cs typeface="Times New Roman" panose="02020603050405020304" pitchFamily="18" charset="0"/>
              </a:rPr>
              <a:t>personale di </a:t>
            </a:r>
            <a:r>
              <a:rPr lang="it-IT" sz="2800" b="1" dirty="0" smtClean="0">
                <a:solidFill>
                  <a:srgbClr val="7030A0"/>
                </a:solidFill>
                <a:latin typeface="Calibri" panose="020F0502020204030204" pitchFamily="34" charset="0"/>
                <a:cs typeface="Times New Roman" panose="02020603050405020304" pitchFamily="18" charset="0"/>
              </a:rPr>
              <a:t>ruolo</a:t>
            </a:r>
            <a:endParaRPr lang="it-IT"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052101"/>
      </p:ext>
    </p:extLst>
  </p:cSld>
  <p:clrMapOvr>
    <a:masterClrMapping/>
  </p:clrMapOvr>
  <mc:AlternateContent xmlns:mc="http://schemas.openxmlformats.org/markup-compatibility/2006" xmlns:p14="http://schemas.microsoft.com/office/powerpoint/2010/main">
    <mc:Choice Requires="p14">
      <p:transition spd="slow" p14:dur="3000" advClick="0" advTm="27000">
        <p:randomBar dir="vert"/>
      </p:transition>
    </mc:Choice>
    <mc:Fallback xmlns="">
      <p:transition spd="slow" advClick="0" advTm="27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ppt_x</p:attrName>
                                        </p:attrNameLst>
                                      </p:cBhvr>
                                      <p:tavLst>
                                        <p:tav tm="0">
                                          <p:val>
                                            <p:strVal val="#ppt_x"/>
                                          </p:val>
                                        </p:tav>
                                        <p:tav tm="100000">
                                          <p:val>
                                            <p:strVal val="#ppt_x"/>
                                          </p:val>
                                        </p:tav>
                                      </p:tavLst>
                                    </p:anim>
                                    <p:anim calcmode="lin" valueType="num">
                                      <p:cBhvr>
                                        <p:cTn id="21" dur="2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grpId="0" nodeType="after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ppt_x</p:attrName>
                                        </p:attrNameLst>
                                      </p:cBhvr>
                                      <p:tavLst>
                                        <p:tav tm="0">
                                          <p:val>
                                            <p:strVal val="#ppt_x"/>
                                          </p:val>
                                        </p:tav>
                                        <p:tav tm="100000">
                                          <p:val>
                                            <p:strVal val="#ppt_x"/>
                                          </p:val>
                                        </p:tav>
                                      </p:tavLst>
                                    </p:anim>
                                    <p:anim calcmode="lin" valueType="num">
                                      <p:cBhvr>
                                        <p:cTn id="27" dur="2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grpId="0" nodeType="after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ppt_x</p:attrName>
                                        </p:attrNameLst>
                                      </p:cBhvr>
                                      <p:tavLst>
                                        <p:tav tm="0">
                                          <p:val>
                                            <p:strVal val="#ppt_x"/>
                                          </p:val>
                                        </p:tav>
                                        <p:tav tm="100000">
                                          <p:val>
                                            <p:strVal val="#ppt_x"/>
                                          </p:val>
                                        </p:tav>
                                      </p:tavLst>
                                    </p:anim>
                                    <p:anim calcmode="lin" valueType="num">
                                      <p:cBhvr>
                                        <p:cTn id="33" dur="2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grpId="0" nodeType="afterEffect">
                                  <p:stCondLst>
                                    <p:cond delay="10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ppt_x</p:attrName>
                                        </p:attrNameLst>
                                      </p:cBhvr>
                                      <p:tavLst>
                                        <p:tav tm="0">
                                          <p:val>
                                            <p:strVal val="#ppt_x"/>
                                          </p:val>
                                        </p:tav>
                                        <p:tav tm="100000">
                                          <p:val>
                                            <p:strVal val="#ppt_x"/>
                                          </p:val>
                                        </p:tav>
                                      </p:tavLst>
                                    </p:anim>
                                    <p:anim calcmode="lin" valueType="num">
                                      <p:cBhvr>
                                        <p:cTn id="39" dur="2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8000"/>
                            </p:stCondLst>
                            <p:childTnLst>
                              <p:par>
                                <p:cTn id="41" presetID="42" presetClass="entr" presetSubtype="0" fill="hold" nodeType="afterEffect">
                                  <p:stCondLst>
                                    <p:cond delay="100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2000"/>
                                        <p:tgtEl>
                                          <p:spTgt spid="9">
                                            <p:txEl>
                                              <p:pRg st="0" end="0"/>
                                            </p:txEl>
                                          </p:spTgt>
                                        </p:tgtEl>
                                      </p:cBhvr>
                                    </p:animEffect>
                                    <p:anim calcmode="lin" valueType="num">
                                      <p:cBhvr>
                                        <p:cTn id="44"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5"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21000"/>
                            </p:stCondLst>
                            <p:childTnLst>
                              <p:par>
                                <p:cTn id="47" presetID="42" presetClass="entr" presetSubtype="0" fill="hold" grpId="0" nodeType="afterEffect">
                                  <p:stCondLst>
                                    <p:cond delay="100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2000"/>
                                        <p:tgtEl>
                                          <p:spTgt spid="3">
                                            <p:txEl>
                                              <p:pRg st="0" end="0"/>
                                            </p:txEl>
                                          </p:spTgt>
                                        </p:tgtEl>
                                      </p:cBhvr>
                                    </p:animEffect>
                                    <p:anim calcmode="lin" valueType="num">
                                      <p:cBhvr>
                                        <p:cTn id="5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1287" y="346032"/>
            <a:ext cx="13883164" cy="1156198"/>
          </a:xfrm>
        </p:spPr>
        <p:txBody>
          <a:bodyPr>
            <a:normAutofit/>
          </a:bodyPr>
          <a:lstStyle/>
          <a:p>
            <a:r>
              <a:rPr lang="it-IT"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Perché servono tre anni di servizio</a:t>
            </a:r>
            <a:r>
              <a:rPr lang="it-IT" sz="54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it-IT" sz="5400" dirty="0">
              <a:solidFill>
                <a:srgbClr val="0070C0"/>
              </a:solidFill>
            </a:endParaRPr>
          </a:p>
        </p:txBody>
      </p:sp>
      <p:sp>
        <p:nvSpPr>
          <p:cNvPr id="3" name="Segnaposto contenuto 2"/>
          <p:cNvSpPr>
            <a:spLocks noGrp="1"/>
          </p:cNvSpPr>
          <p:nvPr>
            <p:ph idx="1"/>
          </p:nvPr>
        </p:nvSpPr>
        <p:spPr>
          <a:xfrm>
            <a:off x="709934" y="6225594"/>
            <a:ext cx="13883164" cy="1534445"/>
          </a:xfrm>
        </p:spPr>
        <p:txBody>
          <a:bodyPr>
            <a:normAutofit fontScale="85000" lnSpcReduction="10000"/>
          </a:bodyPr>
          <a:lstStyle/>
          <a:p>
            <a:pPr marL="342900" indent="-342900" algn="just">
              <a:lnSpc>
                <a:spcPct val="127000"/>
              </a:lnSpc>
              <a:spcAft>
                <a:spcPts val="800"/>
              </a:spcAft>
              <a:buFont typeface="Arial" panose="020B0604020202020204" pitchFamily="34" charset="0"/>
              <a:buChar char="•"/>
            </a:pPr>
            <a:r>
              <a:rPr lang="it-IT" sz="2600" dirty="0">
                <a:latin typeface="Calibri" panose="020F0502020204030204" pitchFamily="34" charset="0"/>
                <a:ea typeface="Calibri" panose="020F0502020204030204" pitchFamily="34" charset="0"/>
                <a:cs typeface="Times New Roman" panose="02020603050405020304" pitchFamily="18" charset="0"/>
              </a:rPr>
              <a:t>Ci siamo battuti, insieme alle altre OO.SS., per la soluzione migliore possibile alle condizioni date dalla controparte. Certi che il fenomeno del precariato non si esaurirà con le nuove disposizioni concordate saremo sempre a fianco di quei precari oggi esclusi dalle nuove opportunità per ottenere una soluzione anche per loro.</a:t>
            </a:r>
          </a:p>
          <a:p>
            <a:endParaRPr lang="it-IT" dirty="0"/>
          </a:p>
        </p:txBody>
      </p:sp>
      <p:sp>
        <p:nvSpPr>
          <p:cNvPr id="5" name="CasellaDiTesto 4"/>
          <p:cNvSpPr txBox="1"/>
          <p:nvPr/>
        </p:nvSpPr>
        <p:spPr>
          <a:xfrm>
            <a:off x="771287" y="1502230"/>
            <a:ext cx="14005870" cy="461665"/>
          </a:xfrm>
          <a:prstGeom prst="rect">
            <a:avLst/>
          </a:prstGeom>
          <a:noFill/>
        </p:spPr>
        <p:txBody>
          <a:bodyPr wrap="square" rtlCol="0">
            <a:spAutoFit/>
          </a:bodyPr>
          <a:lstStyle/>
          <a:p>
            <a:r>
              <a:rPr lang="it-IT" sz="2400" dirty="0">
                <a:latin typeface="Calibri" panose="020F0502020204030204" pitchFamily="34" charset="0"/>
                <a:ea typeface="Calibri" panose="020F0502020204030204" pitchFamily="34" charset="0"/>
                <a:cs typeface="Times New Roman" panose="02020603050405020304" pitchFamily="18" charset="0"/>
              </a:rPr>
              <a:t>La trattativa è stata condotta facendo leva sulla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valorizzazione dell’esperienza </a:t>
            </a:r>
            <a:r>
              <a:rPr lang="it-IT" sz="2400" dirty="0">
                <a:latin typeface="Calibri" panose="020F0502020204030204" pitchFamily="34" charset="0"/>
                <a:ea typeface="Calibri" panose="020F0502020204030204" pitchFamily="34" charset="0"/>
                <a:cs typeface="Times New Roman" panose="02020603050405020304" pitchFamily="18" charset="0"/>
              </a:rPr>
              <a:t>lavorativa già maturata</a:t>
            </a:r>
            <a:r>
              <a:rPr lang="it-IT" sz="2400" dirty="0" smtClean="0">
                <a:latin typeface="Calibri" panose="020F0502020204030204" pitchFamily="34" charset="0"/>
                <a:ea typeface="Calibri" panose="020F0502020204030204" pitchFamily="34" charset="0"/>
                <a:cs typeface="Times New Roman" panose="02020603050405020304" pitchFamily="18" charset="0"/>
              </a:rPr>
              <a:t>.</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p:cNvSpPr txBox="1"/>
          <p:nvPr/>
        </p:nvSpPr>
        <p:spPr>
          <a:xfrm>
            <a:off x="709934" y="2080277"/>
            <a:ext cx="14005870" cy="865173"/>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r>
              <a:rPr lang="it-IT" sz="2400" dirty="0">
                <a:latin typeface="Calibri" panose="020F0502020204030204" pitchFamily="34" charset="0"/>
                <a:ea typeface="Calibri" panose="020F0502020204030204" pitchFamily="34" charset="0"/>
                <a:cs typeface="Times New Roman" panose="02020603050405020304" pitchFamily="18" charset="0"/>
              </a:rPr>
              <a:t>Da anni il nostro impegno sindacale e la diffusa attività vertenziale hanno puntato all’applicazione dei principi della Direttiva Comunitaria n.70/99 e sul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riconoscimento del lavoro </a:t>
            </a:r>
            <a:r>
              <a:rPr lang="it-IT" sz="2400" dirty="0">
                <a:latin typeface="Calibri" panose="020F0502020204030204" pitchFamily="34" charset="0"/>
                <a:ea typeface="Calibri" panose="020F0502020204030204" pitchFamily="34" charset="0"/>
                <a:cs typeface="Times New Roman" panose="02020603050405020304" pitchFamily="18" charset="0"/>
              </a:rPr>
              <a:t>a termine se prestato per oltre 36 mesi.</a:t>
            </a:r>
          </a:p>
        </p:txBody>
      </p:sp>
      <p:sp>
        <p:nvSpPr>
          <p:cNvPr id="7" name="CasellaDiTesto 6"/>
          <p:cNvSpPr txBox="1"/>
          <p:nvPr/>
        </p:nvSpPr>
        <p:spPr>
          <a:xfrm>
            <a:off x="709934" y="2952738"/>
            <a:ext cx="14005870" cy="470000"/>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r>
              <a:rPr lang="it-IT" sz="2400" dirty="0">
                <a:latin typeface="Calibri" panose="020F0502020204030204" pitchFamily="34" charset="0"/>
                <a:ea typeface="Calibri" panose="020F0502020204030204" pitchFamily="34" charset="0"/>
                <a:cs typeface="Times New Roman" panose="02020603050405020304" pitchFamily="18" charset="0"/>
              </a:rPr>
              <a:t>Nel settore scuola il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requisito dei 36 mesi equivale a tre anni </a:t>
            </a:r>
            <a:r>
              <a:rPr lang="it-IT" sz="2400" dirty="0">
                <a:latin typeface="Calibri" panose="020F0502020204030204" pitchFamily="34" charset="0"/>
                <a:ea typeface="Calibri" panose="020F0502020204030204" pitchFamily="34" charset="0"/>
                <a:cs typeface="Times New Roman" panose="02020603050405020304" pitchFamily="18" charset="0"/>
              </a:rPr>
              <a:t>servizio prestato per almeno 180 giorni.</a:t>
            </a:r>
          </a:p>
        </p:txBody>
      </p:sp>
      <p:sp>
        <p:nvSpPr>
          <p:cNvPr id="8" name="CasellaDiTesto 7"/>
          <p:cNvSpPr txBox="1"/>
          <p:nvPr/>
        </p:nvSpPr>
        <p:spPr>
          <a:xfrm>
            <a:off x="709934" y="3585228"/>
            <a:ext cx="14005870" cy="1260345"/>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r>
              <a:rPr lang="it-IT" sz="2400" dirty="0">
                <a:latin typeface="Calibri" panose="020F0502020204030204" pitchFamily="34" charset="0"/>
                <a:ea typeface="Calibri" panose="020F0502020204030204" pitchFamily="34" charset="0"/>
                <a:cs typeface="Times New Roman" panose="02020603050405020304" pitchFamily="18" charset="0"/>
              </a:rPr>
              <a:t>Chi ha maturato fino ad ora un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servizio inferiore a tre anni negli ultimi 8 </a:t>
            </a:r>
            <a:r>
              <a:rPr lang="it-IT" sz="2400" dirty="0">
                <a:latin typeface="Calibri" panose="020F0502020204030204" pitchFamily="34" charset="0"/>
                <a:ea typeface="Calibri" panose="020F0502020204030204" pitchFamily="34" charset="0"/>
                <a:cs typeface="Times New Roman" panose="02020603050405020304" pitchFamily="18" charset="0"/>
              </a:rPr>
              <a:t>non rientra nelle nuove procedure previste nell’Intesa poiché fin dall’inizio della trattativa il </a:t>
            </a:r>
            <a:r>
              <a:rPr lang="it-IT" sz="2400" dirty="0" err="1">
                <a:latin typeface="Calibri" panose="020F0502020204030204" pitchFamily="34" charset="0"/>
                <a:ea typeface="Calibri" panose="020F0502020204030204" pitchFamily="34" charset="0"/>
                <a:cs typeface="Times New Roman" panose="02020603050405020304" pitchFamily="18" charset="0"/>
              </a:rPr>
              <a:t>Miur</a:t>
            </a:r>
            <a:r>
              <a:rPr lang="it-IT" sz="2400" dirty="0">
                <a:latin typeface="Calibri" panose="020F0502020204030204" pitchFamily="34" charset="0"/>
                <a:ea typeface="Calibri" panose="020F0502020204030204" pitchFamily="34" charset="0"/>
                <a:cs typeface="Times New Roman" panose="02020603050405020304" pitchFamily="18" charset="0"/>
              </a:rPr>
              <a:t> ha imposto che si potesse fare solo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una norma transitoria una tantum.</a:t>
            </a:r>
          </a:p>
        </p:txBody>
      </p:sp>
      <p:sp>
        <p:nvSpPr>
          <p:cNvPr id="9" name="CasellaDiTesto 8"/>
          <p:cNvSpPr txBox="1"/>
          <p:nvPr/>
        </p:nvSpPr>
        <p:spPr>
          <a:xfrm>
            <a:off x="709934" y="4915047"/>
            <a:ext cx="14005870" cy="1260345"/>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r>
              <a:rPr lang="it-IT" sz="2400" dirty="0">
                <a:latin typeface="Calibri" panose="020F0502020204030204" pitchFamily="34" charset="0"/>
                <a:ea typeface="Calibri" panose="020F0502020204030204" pitchFamily="34" charset="0"/>
                <a:cs typeface="Times New Roman" panose="02020603050405020304" pitchFamily="18" charset="0"/>
              </a:rPr>
              <a:t>La Cisl Scuola è sempre stata critica su questa impostazione e ha sempre sostenuto invece la necessità di non tanto di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norme transitorie </a:t>
            </a:r>
            <a:r>
              <a:rPr lang="it-IT" sz="2400" dirty="0">
                <a:latin typeface="Calibri" panose="020F0502020204030204" pitchFamily="34" charset="0"/>
                <a:ea typeface="Calibri" panose="020F0502020204030204" pitchFamily="34" charset="0"/>
                <a:cs typeface="Times New Roman" panose="02020603050405020304" pitchFamily="18" charset="0"/>
              </a:rPr>
              <a:t>quanto di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nuove regole  a regime </a:t>
            </a:r>
            <a:r>
              <a:rPr lang="it-IT" sz="2400" dirty="0">
                <a:latin typeface="Calibri" panose="020F0502020204030204" pitchFamily="34" charset="0"/>
                <a:ea typeface="Calibri" panose="020F0502020204030204" pitchFamily="34" charset="0"/>
                <a:cs typeface="Times New Roman" panose="02020603050405020304" pitchFamily="18" charset="0"/>
              </a:rPr>
              <a:t>ripristinando un sistema stabile di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«doppio canale» </a:t>
            </a:r>
            <a:r>
              <a:rPr lang="it-IT" sz="2400" dirty="0">
                <a:latin typeface="Calibri" panose="020F0502020204030204" pitchFamily="34" charset="0"/>
                <a:ea typeface="Calibri" panose="020F0502020204030204" pitchFamily="34" charset="0"/>
                <a:cs typeface="Times New Roman" panose="02020603050405020304" pitchFamily="18" charset="0"/>
              </a:rPr>
              <a:t>per i precari che via via  raggiungono i tre anni di servizio.</a:t>
            </a:r>
          </a:p>
        </p:txBody>
      </p:sp>
    </p:spTree>
    <p:extLst>
      <p:ext uri="{BB962C8B-B14F-4D97-AF65-F5344CB8AC3E}">
        <p14:creationId xmlns:p14="http://schemas.microsoft.com/office/powerpoint/2010/main" val="2636314973"/>
      </p:ext>
    </p:extLst>
  </p:cSld>
  <p:clrMapOvr>
    <a:masterClrMapping/>
  </p:clrMapOvr>
  <mc:AlternateContent xmlns:mc="http://schemas.openxmlformats.org/markup-compatibility/2006" xmlns:p14="http://schemas.microsoft.com/office/powerpoint/2010/main">
    <mc:Choice Requires="p14">
      <p:transition spd="slow" p14:dur="3000" advClick="0" advTm="28000">
        <p:randomBar dir="vert"/>
      </p:transition>
    </mc:Choice>
    <mc:Fallback xmlns="">
      <p:transition spd="slow" advClick="0" advTm="28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ppt_x</p:attrName>
                                        </p:attrNameLst>
                                      </p:cBhvr>
                                      <p:tavLst>
                                        <p:tav tm="0">
                                          <p:val>
                                            <p:strVal val="#ppt_x"/>
                                          </p:val>
                                        </p:tav>
                                        <p:tav tm="100000">
                                          <p:val>
                                            <p:strVal val="#ppt_x"/>
                                          </p:val>
                                        </p:tav>
                                      </p:tavLst>
                                    </p:anim>
                                    <p:anim calcmode="lin" valueType="num">
                                      <p:cBhvr>
                                        <p:cTn id="27" dur="2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grpId="0"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ppt_x</p:attrName>
                                        </p:attrNameLst>
                                      </p:cBhvr>
                                      <p:tavLst>
                                        <p:tav tm="0">
                                          <p:val>
                                            <p:strVal val="#ppt_x"/>
                                          </p:val>
                                        </p:tav>
                                        <p:tav tm="100000">
                                          <p:val>
                                            <p:strVal val="#ppt_x"/>
                                          </p:val>
                                        </p:tav>
                                      </p:tavLst>
                                    </p:anim>
                                    <p:anim calcmode="lin" valueType="num">
                                      <p:cBhvr>
                                        <p:cTn id="33" dur="2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grpId="0" nodeType="after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ppt_x</p:attrName>
                                        </p:attrNameLst>
                                      </p:cBhvr>
                                      <p:tavLst>
                                        <p:tav tm="0">
                                          <p:val>
                                            <p:strVal val="#ppt_x"/>
                                          </p:val>
                                        </p:tav>
                                        <p:tav tm="100000">
                                          <p:val>
                                            <p:strVal val="#ppt_x"/>
                                          </p:val>
                                        </p:tav>
                                      </p:tavLst>
                                    </p:anim>
                                    <p:anim calcmode="lin" valueType="num">
                                      <p:cBhvr>
                                        <p:cTn id="39" dur="2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18000"/>
                            </p:stCondLst>
                            <p:childTnLst>
                              <p:par>
                                <p:cTn id="41" presetID="42" presetClass="entr" presetSubtype="0" fill="hold" grpId="0" nodeType="afterEffect">
                                  <p:stCondLst>
                                    <p:cond delay="100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2000"/>
                                        <p:tgtEl>
                                          <p:spTgt spid="3">
                                            <p:txEl>
                                              <p:pRg st="0" end="0"/>
                                            </p:txEl>
                                          </p:spTgt>
                                        </p:tgtEl>
                                      </p:cBhvr>
                                    </p:animEffect>
                                    <p:anim calcmode="lin" valueType="num">
                                      <p:cBhvr>
                                        <p:cTn id="4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71287" y="1249141"/>
            <a:ext cx="13883164" cy="6303125"/>
          </a:xfrm>
          <a:solidFill>
            <a:srgbClr val="FFFF00"/>
          </a:solidFill>
        </p:spPr>
        <p:txBody>
          <a:bodyPr>
            <a:normAutofit fontScale="90000"/>
          </a:bodyPr>
          <a:lstStyle/>
          <a:p>
            <a:r>
              <a:rPr lang="it-IT" b="1" dirty="0" smtClean="0">
                <a:solidFill>
                  <a:srgbClr val="0070C0"/>
                </a:solidFill>
              </a:rPr>
              <a:t>Procedura </a:t>
            </a:r>
            <a:br>
              <a:rPr lang="it-IT" b="1" dirty="0" smtClean="0">
                <a:solidFill>
                  <a:srgbClr val="0070C0"/>
                </a:solidFill>
              </a:rPr>
            </a:br>
            <a:r>
              <a:rPr lang="it-IT" b="1" dirty="0" smtClean="0">
                <a:solidFill>
                  <a:srgbClr val="0070C0"/>
                </a:solidFill>
              </a:rPr>
              <a:t>Selettiva</a:t>
            </a:r>
            <a:br>
              <a:rPr lang="it-IT" b="1" dirty="0" smtClean="0">
                <a:solidFill>
                  <a:srgbClr val="0070C0"/>
                </a:solidFill>
              </a:rPr>
            </a:br>
            <a:r>
              <a:rPr lang="it-IT" b="1" dirty="0" smtClean="0">
                <a:solidFill>
                  <a:srgbClr val="0070C0"/>
                </a:solidFill>
              </a:rPr>
              <a:t>per la stabilizzazione</a:t>
            </a:r>
            <a:br>
              <a:rPr lang="it-IT" b="1" dirty="0" smtClean="0">
                <a:solidFill>
                  <a:srgbClr val="0070C0"/>
                </a:solidFill>
              </a:rPr>
            </a:br>
            <a:r>
              <a:rPr lang="it-IT" b="1" dirty="0" smtClean="0">
                <a:solidFill>
                  <a:srgbClr val="0070C0"/>
                </a:solidFill>
              </a:rPr>
              <a:t/>
            </a:r>
            <a:br>
              <a:rPr lang="it-IT" b="1" dirty="0" smtClean="0">
                <a:solidFill>
                  <a:srgbClr val="0070C0"/>
                </a:solidFill>
              </a:rPr>
            </a:br>
            <a:r>
              <a:rPr lang="it-IT" b="1" dirty="0" smtClean="0">
                <a:solidFill>
                  <a:srgbClr val="0070C0"/>
                </a:solidFill>
              </a:rPr>
              <a:t>(riservato ai docenti che hanno 3 annualità di servizio nella scuola e 1 sulla specifica classe di </a:t>
            </a:r>
            <a:r>
              <a:rPr lang="it-IT" b="1" dirty="0" smtClean="0">
                <a:solidFill>
                  <a:srgbClr val="0070C0"/>
                </a:solidFill>
              </a:rPr>
              <a:t>concorso)</a:t>
            </a:r>
            <a:endParaRPr lang="it-IT" b="1" dirty="0">
              <a:solidFill>
                <a:srgbClr val="0070C0"/>
              </a:solidFill>
            </a:endParaRPr>
          </a:p>
        </p:txBody>
      </p:sp>
    </p:spTree>
    <p:extLst>
      <p:ext uri="{BB962C8B-B14F-4D97-AF65-F5344CB8AC3E}">
        <p14:creationId xmlns:p14="http://schemas.microsoft.com/office/powerpoint/2010/main" val="1670259829"/>
      </p:ext>
    </p:extLst>
  </p:cSld>
  <p:clrMapOvr>
    <a:masterClrMapping/>
  </p:clrMapOvr>
  <mc:AlternateContent xmlns:mc="http://schemas.openxmlformats.org/markup-compatibility/2006" xmlns:p14="http://schemas.microsoft.com/office/powerpoint/2010/main">
    <mc:Choice Requires="p14">
      <p:transition spd="slow" p14:dur="3000" advClick="0" advTm="6000">
        <p:randomBar dir="vert"/>
      </p:transition>
    </mc:Choice>
    <mc:Fallback xmlns="">
      <p:transition spd="slow"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0070C0"/>
                </a:solidFill>
              </a:rPr>
              <a:t>Procedura selettiva per stabilizzazione</a:t>
            </a:r>
            <a:endParaRPr lang="it-IT" sz="5400" b="1" dirty="0">
              <a:solidFill>
                <a:srgbClr val="0070C0"/>
              </a:solidFill>
            </a:endParaRPr>
          </a:p>
        </p:txBody>
      </p:sp>
      <p:sp>
        <p:nvSpPr>
          <p:cNvPr id="4" name="CasellaDiTesto 3"/>
          <p:cNvSpPr txBox="1"/>
          <p:nvPr/>
        </p:nvSpPr>
        <p:spPr>
          <a:xfrm>
            <a:off x="771287" y="1535289"/>
            <a:ext cx="13768802" cy="507831"/>
          </a:xfrm>
          <a:prstGeom prst="rect">
            <a:avLst/>
          </a:prstGeom>
          <a:noFill/>
        </p:spPr>
        <p:txBody>
          <a:bodyPr wrap="square" rtlCol="0">
            <a:spAutoFit/>
          </a:bodyPr>
          <a:lstStyle/>
          <a:p>
            <a:endParaRPr lang="it-IT" dirty="0"/>
          </a:p>
        </p:txBody>
      </p:sp>
      <p:sp>
        <p:nvSpPr>
          <p:cNvPr id="5" name="CasellaDiTesto 4"/>
          <p:cNvSpPr txBox="1"/>
          <p:nvPr/>
        </p:nvSpPr>
        <p:spPr>
          <a:xfrm>
            <a:off x="914400" y="2149352"/>
            <a:ext cx="13625689" cy="507831"/>
          </a:xfrm>
          <a:prstGeom prst="rect">
            <a:avLst/>
          </a:prstGeom>
          <a:noFill/>
        </p:spPr>
        <p:txBody>
          <a:bodyPr wrap="square" rtlCol="0">
            <a:spAutoFit/>
          </a:bodyPr>
          <a:lstStyle/>
          <a:p>
            <a:pPr marL="457200" indent="-457200">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Partecipa </a:t>
            </a:r>
            <a:r>
              <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solo</a:t>
            </a:r>
            <a:r>
              <a:rPr lang="it-IT" dirty="0">
                <a:latin typeface="Calibri" panose="020F0502020204030204" pitchFamily="34" charset="0"/>
                <a:ea typeface="Calibri" panose="020F0502020204030204" pitchFamily="34" charset="0"/>
                <a:cs typeface="Times New Roman" panose="02020603050405020304" pitchFamily="18" charset="0"/>
              </a:rPr>
              <a:t> il personale docente con tre anni di servizio nelle scuole </a:t>
            </a:r>
            <a:r>
              <a:rPr lang="it-IT" dirty="0" smtClean="0">
                <a:latin typeface="Calibri" panose="020F0502020204030204" pitchFamily="34" charset="0"/>
                <a:ea typeface="Calibri" panose="020F0502020204030204" pitchFamily="34" charset="0"/>
                <a:cs typeface="Times New Roman" panose="02020603050405020304" pitchFamily="18" charset="0"/>
              </a:rPr>
              <a:t>statali</a:t>
            </a:r>
            <a:endParaRPr lang="it-IT" strike="sngStrike"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p:cNvSpPr txBox="1"/>
          <p:nvPr/>
        </p:nvSpPr>
        <p:spPr>
          <a:xfrm>
            <a:off x="842841" y="2915000"/>
            <a:ext cx="13625689" cy="961802"/>
          </a:xfrm>
          <a:prstGeom prst="rect">
            <a:avLst/>
          </a:prstGeom>
          <a:noFill/>
        </p:spPr>
        <p:txBody>
          <a:bodyPr wrap="square" rtlCol="0">
            <a:spAutoFit/>
          </a:bodyPr>
          <a:lstStyle/>
          <a:p>
            <a:pPr marL="457200" indent="-457200" algn="just">
              <a:lnSpc>
                <a:spcPct val="107000"/>
              </a:lnSpc>
              <a:spcAft>
                <a:spcPts val="8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Almeno</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uno dei tre anni di servizio</a:t>
            </a:r>
            <a:r>
              <a:rPr lang="it-IT"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it-IT" dirty="0">
                <a:latin typeface="Calibri" panose="020F0502020204030204" pitchFamily="34" charset="0"/>
                <a:ea typeface="Calibri" panose="020F0502020204030204" pitchFamily="34" charset="0"/>
                <a:cs typeface="Times New Roman" panose="02020603050405020304" pitchFamily="18" charset="0"/>
              </a:rPr>
              <a:t>deve essere specifico (classe di concorso per cui si partecipa)</a:t>
            </a:r>
          </a:p>
        </p:txBody>
      </p:sp>
      <p:sp>
        <p:nvSpPr>
          <p:cNvPr id="7" name="CasellaDiTesto 6"/>
          <p:cNvSpPr txBox="1"/>
          <p:nvPr/>
        </p:nvSpPr>
        <p:spPr>
          <a:xfrm>
            <a:off x="771287" y="4133764"/>
            <a:ext cx="13625689" cy="961802"/>
          </a:xfrm>
          <a:prstGeom prst="rect">
            <a:avLst/>
          </a:prstGeom>
          <a:noFill/>
        </p:spPr>
        <p:txBody>
          <a:bodyPr wrap="square" rtlCol="0">
            <a:spAutoFit/>
          </a:bodyPr>
          <a:lstStyle/>
          <a:p>
            <a:pPr marL="457200" indent="-457200" algn="just">
              <a:lnSpc>
                <a:spcPct val="107000"/>
              </a:lnSpc>
              <a:spcAft>
                <a:spcPts val="8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Si svolgerà a </a:t>
            </a:r>
            <a:r>
              <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livello regionale </a:t>
            </a:r>
            <a:r>
              <a:rPr lang="it-IT" dirty="0">
                <a:latin typeface="Calibri" panose="020F0502020204030204" pitchFamily="34" charset="0"/>
                <a:ea typeface="Calibri" panose="020F0502020204030204" pitchFamily="34" charset="0"/>
                <a:cs typeface="Times New Roman" panose="02020603050405020304" pitchFamily="18" charset="0"/>
              </a:rPr>
              <a:t>per coprire il 50% dei posti che oggi sono previsti per il concorso ordinario 2019. </a:t>
            </a:r>
          </a:p>
        </p:txBody>
      </p:sp>
      <p:sp>
        <p:nvSpPr>
          <p:cNvPr id="8" name="CasellaDiTesto 7"/>
          <p:cNvSpPr txBox="1"/>
          <p:nvPr/>
        </p:nvSpPr>
        <p:spPr>
          <a:xfrm>
            <a:off x="771287" y="5352528"/>
            <a:ext cx="13625689" cy="517193"/>
          </a:xfrm>
          <a:prstGeom prst="rect">
            <a:avLst/>
          </a:prstGeom>
          <a:noFill/>
        </p:spPr>
        <p:txBody>
          <a:bodyPr wrap="square" rtlCol="0">
            <a:spAutoFit/>
          </a:bodyPr>
          <a:lstStyle/>
          <a:p>
            <a:pPr marL="457200" indent="-457200" algn="just">
              <a:lnSpc>
                <a:spcPct val="107000"/>
              </a:lnSpc>
              <a:spcAft>
                <a:spcPts val="8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Sarà bandito solo nelle regioni che hanno posti liberi per </a:t>
            </a:r>
            <a:r>
              <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biennio 2020/ 2022</a:t>
            </a:r>
            <a:endParaRPr lang="it-IT"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CasellaDiTesto 8"/>
          <p:cNvSpPr txBox="1"/>
          <p:nvPr/>
        </p:nvSpPr>
        <p:spPr>
          <a:xfrm>
            <a:off x="842841" y="6126683"/>
            <a:ext cx="13625689" cy="961802"/>
          </a:xfrm>
          <a:prstGeom prst="rect">
            <a:avLst/>
          </a:prstGeom>
          <a:noFill/>
        </p:spPr>
        <p:txBody>
          <a:bodyPr wrap="square" rtlCol="0">
            <a:spAutoFit/>
          </a:bodyPr>
          <a:lstStyle/>
          <a:p>
            <a:pPr marL="457200" indent="-457200" algn="just">
              <a:lnSpc>
                <a:spcPct val="107000"/>
              </a:lnSpc>
              <a:spcAft>
                <a:spcPts val="8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I docenti che si collocano utilmente in graduatoria </a:t>
            </a:r>
            <a:r>
              <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acquisiscono</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it-IT" dirty="0">
                <a:latin typeface="Calibri" panose="020F0502020204030204" pitchFamily="34" charset="0"/>
                <a:ea typeface="Calibri" panose="020F0502020204030204" pitchFamily="34" charset="0"/>
                <a:cs typeface="Times New Roman" panose="02020603050405020304" pitchFamily="18" charset="0"/>
              </a:rPr>
              <a:t>anche </a:t>
            </a:r>
            <a:r>
              <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l’abilitazione sulla relativa classe di concorso</a:t>
            </a:r>
          </a:p>
        </p:txBody>
      </p:sp>
    </p:spTree>
    <p:extLst>
      <p:ext uri="{BB962C8B-B14F-4D97-AF65-F5344CB8AC3E}">
        <p14:creationId xmlns:p14="http://schemas.microsoft.com/office/powerpoint/2010/main" val="3872824967"/>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ppt_x</p:attrName>
                                        </p:attrNameLst>
                                      </p:cBhvr>
                                      <p:tavLst>
                                        <p:tav tm="0">
                                          <p:val>
                                            <p:strVal val="#ppt_x"/>
                                          </p:val>
                                        </p:tav>
                                        <p:tav tm="100000">
                                          <p:val>
                                            <p:strVal val="#ppt_x"/>
                                          </p:val>
                                        </p:tav>
                                      </p:tavLst>
                                    </p:anim>
                                    <p:anim calcmode="lin" valueType="num">
                                      <p:cBhvr>
                                        <p:cTn id="27" dur="2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grpId="0"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ppt_x</p:attrName>
                                        </p:attrNameLst>
                                      </p:cBhvr>
                                      <p:tavLst>
                                        <p:tav tm="0">
                                          <p:val>
                                            <p:strVal val="#ppt_x"/>
                                          </p:val>
                                        </p:tav>
                                        <p:tav tm="100000">
                                          <p:val>
                                            <p:strVal val="#ppt_x"/>
                                          </p:val>
                                        </p:tav>
                                      </p:tavLst>
                                    </p:anim>
                                    <p:anim calcmode="lin" valueType="num">
                                      <p:cBhvr>
                                        <p:cTn id="33" dur="2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grpId="0" nodeType="after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ppt_x</p:attrName>
                                        </p:attrNameLst>
                                      </p:cBhvr>
                                      <p:tavLst>
                                        <p:tav tm="0">
                                          <p:val>
                                            <p:strVal val="#ppt_x"/>
                                          </p:val>
                                        </p:tav>
                                        <p:tav tm="100000">
                                          <p:val>
                                            <p:strVal val="#ppt_x"/>
                                          </p:val>
                                        </p:tav>
                                      </p:tavLst>
                                    </p:anim>
                                    <p:anim calcmode="lin" valueType="num">
                                      <p:cBhvr>
                                        <p:cTn id="3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La procedura selettiva prevede:</a:t>
            </a:r>
            <a:endParaRPr lang="it-IT" b="1" dirty="0">
              <a:solidFill>
                <a:srgbClr val="0070C0"/>
              </a:solidFill>
            </a:endParaRPr>
          </a:p>
        </p:txBody>
      </p:sp>
      <p:sp>
        <p:nvSpPr>
          <p:cNvPr id="3" name="Segnaposto contenuto 2"/>
          <p:cNvSpPr>
            <a:spLocks noGrp="1"/>
          </p:cNvSpPr>
          <p:nvPr>
            <p:ph idx="1"/>
          </p:nvPr>
        </p:nvSpPr>
        <p:spPr>
          <a:xfrm>
            <a:off x="512032" y="4935742"/>
            <a:ext cx="13883164" cy="1295725"/>
          </a:xfrm>
        </p:spPr>
        <p:txBody>
          <a:bodyPr>
            <a:noAutofit/>
          </a:bodyPr>
          <a:lstStyle/>
          <a:p>
            <a:pPr algn="just">
              <a:lnSpc>
                <a:spcPct val="107000"/>
              </a:lnSpc>
              <a:spcAft>
                <a:spcPts val="800"/>
              </a:spcAft>
            </a:pPr>
            <a:r>
              <a:rPr lang="it-IT" sz="3600" dirty="0" smtClean="0">
                <a:latin typeface="Calibri" panose="020F0502020204030204" pitchFamily="34" charset="0"/>
                <a:ea typeface="Calibri" panose="020F0502020204030204" pitchFamily="34" charset="0"/>
                <a:cs typeface="Times New Roman" panose="02020603050405020304" pitchFamily="18" charset="0"/>
              </a:rPr>
              <a:t>nella </a:t>
            </a:r>
            <a:r>
              <a:rPr lang="it-IT" sz="3600" dirty="0">
                <a:latin typeface="Calibri" panose="020F0502020204030204" pitchFamily="34" charset="0"/>
                <a:ea typeface="Calibri" panose="020F0502020204030204" pitchFamily="34" charset="0"/>
                <a:cs typeface="Times New Roman" panose="02020603050405020304" pitchFamily="18" charset="0"/>
              </a:rPr>
              <a:t>graduatoria di merito deve essere </a:t>
            </a:r>
            <a:r>
              <a:rPr lang="it-IT"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dato preminente peso al servizio </a:t>
            </a:r>
            <a:r>
              <a:rPr lang="it-IT" sz="36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svolto</a:t>
            </a:r>
            <a:endParaRPr lang="it-IT"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p:cNvSpPr txBox="1"/>
          <p:nvPr/>
        </p:nvSpPr>
        <p:spPr>
          <a:xfrm>
            <a:off x="512032" y="1786158"/>
            <a:ext cx="14017157" cy="1200329"/>
          </a:xfrm>
          <a:prstGeom prst="rect">
            <a:avLst/>
          </a:prstGeom>
          <a:noFill/>
        </p:spPr>
        <p:txBody>
          <a:bodyPr wrap="square" rtlCol="0">
            <a:spAutoFit/>
          </a:bodyPr>
          <a:lstStyle/>
          <a:p>
            <a:pPr marL="457200" indent="-457200">
              <a:buFont typeface="Arial" panose="020B0604020202020204" pitchFamily="34" charset="0"/>
              <a:buChar char="•"/>
            </a:pPr>
            <a:r>
              <a:rPr lang="it-IT"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una prova scritta</a:t>
            </a:r>
            <a:r>
              <a:rPr lang="it-IT" sz="3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it-IT" sz="3600" dirty="0">
                <a:latin typeface="Calibri" panose="020F0502020204030204" pitchFamily="34" charset="0"/>
                <a:ea typeface="Calibri" panose="020F0502020204030204" pitchFamily="34" charset="0"/>
                <a:cs typeface="Times New Roman" panose="02020603050405020304" pitchFamily="18" charset="0"/>
              </a:rPr>
              <a:t>computer </a:t>
            </a:r>
            <a:r>
              <a:rPr lang="it-IT" sz="3600" dirty="0" err="1">
                <a:latin typeface="Calibri" panose="020F0502020204030204" pitchFamily="34" charset="0"/>
                <a:ea typeface="Calibri" panose="020F0502020204030204" pitchFamily="34" charset="0"/>
                <a:cs typeface="Times New Roman" panose="02020603050405020304" pitchFamily="18" charset="0"/>
              </a:rPr>
              <a:t>based</a:t>
            </a:r>
            <a:r>
              <a:rPr lang="it-IT" sz="3600" dirty="0">
                <a:latin typeface="Calibri" panose="020F0502020204030204" pitchFamily="34" charset="0"/>
                <a:ea typeface="Calibri" panose="020F0502020204030204" pitchFamily="34" charset="0"/>
                <a:cs typeface="Times New Roman" panose="02020603050405020304" pitchFamily="18" charset="0"/>
              </a:rPr>
              <a:t> per il cui superamento è previsto un punteggio minimo </a:t>
            </a:r>
          </a:p>
        </p:txBody>
      </p:sp>
      <p:sp>
        <p:nvSpPr>
          <p:cNvPr id="7" name="CasellaDiTesto 6"/>
          <p:cNvSpPr txBox="1"/>
          <p:nvPr/>
        </p:nvSpPr>
        <p:spPr>
          <a:xfrm>
            <a:off x="512032" y="3432884"/>
            <a:ext cx="13569244" cy="658835"/>
          </a:xfrm>
          <a:prstGeom prst="rect">
            <a:avLst/>
          </a:prstGeom>
          <a:noFill/>
        </p:spPr>
        <p:txBody>
          <a:bodyPr wrap="square" rtlCol="0">
            <a:spAutoFit/>
          </a:bodyPr>
          <a:lstStyle/>
          <a:p>
            <a:pPr marL="571500" indent="-571500" algn="just">
              <a:lnSpc>
                <a:spcPct val="107000"/>
              </a:lnSpc>
              <a:spcAft>
                <a:spcPts val="800"/>
              </a:spcAft>
              <a:buFont typeface="Arial" panose="020B0604020202020204" pitchFamily="34" charset="0"/>
              <a:buChar char="•"/>
            </a:pPr>
            <a:r>
              <a:rPr lang="it-IT" sz="3600" dirty="0">
                <a:latin typeface="Calibri" panose="020F0502020204030204" pitchFamily="34" charset="0"/>
                <a:ea typeface="Calibri" panose="020F0502020204030204" pitchFamily="34" charset="0"/>
                <a:cs typeface="Times New Roman" panose="02020603050405020304" pitchFamily="18" charset="0"/>
              </a:rPr>
              <a:t>una prova </a:t>
            </a:r>
            <a:r>
              <a:rPr lang="it-IT"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orale non selettiva </a:t>
            </a:r>
            <a:r>
              <a:rPr lang="it-IT" sz="3600" dirty="0">
                <a:latin typeface="Calibri" panose="020F0502020204030204" pitchFamily="34" charset="0"/>
                <a:ea typeface="Calibri" panose="020F0502020204030204" pitchFamily="34" charset="0"/>
                <a:cs typeface="Times New Roman" panose="02020603050405020304" pitchFamily="18" charset="0"/>
              </a:rPr>
              <a:t>cioè non è previsto un voto minimo </a:t>
            </a:r>
          </a:p>
        </p:txBody>
      </p:sp>
    </p:spTree>
    <p:extLst>
      <p:ext uri="{BB962C8B-B14F-4D97-AF65-F5344CB8AC3E}">
        <p14:creationId xmlns:p14="http://schemas.microsoft.com/office/powerpoint/2010/main" val="2784753826"/>
      </p:ext>
    </p:extLst>
  </p:cSld>
  <p:clrMapOvr>
    <a:masterClrMapping/>
  </p:clrMapOvr>
  <mc:AlternateContent xmlns:mc="http://schemas.openxmlformats.org/markup-compatibility/2006">
    <mc:Choice xmlns:p14="http://schemas.microsoft.com/office/powerpoint/2010/main" Requires="p14">
      <p:transition spd="slow" p14:dur="3000" advClick="0" advTm="13000">
        <p:randomBar dir="vert"/>
      </p:transition>
    </mc:Choice>
    <mc:Fallback>
      <p:transition spd="slow" advClick="0" advTm="1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5400" b="1" dirty="0" smtClean="0">
                <a:solidFill>
                  <a:srgbClr val="0070C0"/>
                </a:solidFill>
              </a:rPr>
              <a:t>Attuale reclutamento nella secondaria</a:t>
            </a:r>
            <a:r>
              <a:rPr lang="it-IT" sz="5400" b="1" dirty="0">
                <a:solidFill>
                  <a:srgbClr val="0070C0"/>
                </a:solidFill>
              </a:rPr>
              <a:t> </a:t>
            </a:r>
            <a:r>
              <a:rPr lang="it-IT" sz="5400" b="1" dirty="0" smtClean="0">
                <a:solidFill>
                  <a:srgbClr val="0070C0"/>
                </a:solidFill>
              </a:rPr>
              <a:t>dopo</a:t>
            </a:r>
            <a:br>
              <a:rPr lang="it-IT" sz="5400" b="1" dirty="0" smtClean="0">
                <a:solidFill>
                  <a:srgbClr val="0070C0"/>
                </a:solidFill>
              </a:rPr>
            </a:br>
            <a:r>
              <a:rPr lang="it-IT" sz="5400" b="1" dirty="0" smtClean="0">
                <a:solidFill>
                  <a:srgbClr val="0070C0"/>
                </a:solidFill>
              </a:rPr>
              <a:t>D.Lgs.59/17 </a:t>
            </a:r>
            <a:endParaRPr lang="it-IT" sz="5400" b="1" dirty="0">
              <a:solidFill>
                <a:srgbClr val="0070C0"/>
              </a:solidFill>
            </a:endParaRPr>
          </a:p>
        </p:txBody>
      </p:sp>
      <p:sp>
        <p:nvSpPr>
          <p:cNvPr id="3" name="Segnaposto contenuto 2"/>
          <p:cNvSpPr>
            <a:spLocks noGrp="1"/>
          </p:cNvSpPr>
          <p:nvPr>
            <p:ph idx="1"/>
          </p:nvPr>
        </p:nvSpPr>
        <p:spPr>
          <a:xfrm>
            <a:off x="981307" y="2165890"/>
            <a:ext cx="13673144" cy="4642924"/>
          </a:xfrm>
        </p:spPr>
        <p:txBody>
          <a:bodyPr>
            <a:normAutofit/>
          </a:bodyPr>
          <a:lstStyle/>
          <a:p>
            <a:pPr marL="0" indent="0" algn="ctr">
              <a:buNone/>
            </a:pPr>
            <a:r>
              <a:rPr lang="it-IT" sz="58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ASSUNZIONI IN RUOLO</a:t>
            </a:r>
          </a:p>
          <a:p>
            <a:pPr marL="0" indent="0" algn="ctr">
              <a:buNone/>
            </a:pPr>
            <a:r>
              <a:rPr lang="it-IT" dirty="0" smtClean="0">
                <a:latin typeface="Calibri" panose="020F0502020204030204" pitchFamily="34" charset="0"/>
                <a:ea typeface="Calibri" panose="020F0502020204030204" pitchFamily="34" charset="0"/>
                <a:cs typeface="Times New Roman" panose="02020603050405020304" pitchFamily="18" charset="0"/>
              </a:rPr>
              <a:t>50%                                        50%</a:t>
            </a:r>
          </a:p>
          <a:p>
            <a:pPr marL="0" indent="0" algn="ctr">
              <a:buNone/>
            </a:pP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it-IT" sz="7600" dirty="0" smtClean="0">
                <a:latin typeface="Calibri" panose="020F0502020204030204" pitchFamily="34" charset="0"/>
                <a:ea typeface="Calibri" panose="020F0502020204030204" pitchFamily="34" charset="0"/>
                <a:cs typeface="Times New Roman" panose="02020603050405020304" pitchFamily="18" charset="0"/>
              </a:rPr>
              <a:t>		  		</a:t>
            </a:r>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5" name="Freccia in giù 4"/>
          <p:cNvSpPr/>
          <p:nvPr/>
        </p:nvSpPr>
        <p:spPr>
          <a:xfrm rot="2172519">
            <a:off x="4109378" y="4201687"/>
            <a:ext cx="486886" cy="101334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Freccia in giù 5"/>
          <p:cNvSpPr/>
          <p:nvPr/>
        </p:nvSpPr>
        <p:spPr>
          <a:xfrm rot="19620524">
            <a:off x="11271487" y="4167485"/>
            <a:ext cx="486886" cy="10817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2282288" y="5619402"/>
            <a:ext cx="3149599" cy="830997"/>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4800" b="1" dirty="0" err="1" smtClean="0">
                <a:latin typeface="Calibri" panose="020F0502020204030204" pitchFamily="34" charset="0"/>
                <a:ea typeface="Calibri" panose="020F0502020204030204" pitchFamily="34" charset="0"/>
                <a:cs typeface="Times New Roman" panose="02020603050405020304" pitchFamily="18" charset="0"/>
              </a:rPr>
              <a:t>G.a.E</a:t>
            </a:r>
            <a:endParaRPr lang="it-IT" sz="4800" b="1" dirty="0"/>
          </a:p>
        </p:txBody>
      </p:sp>
      <p:sp>
        <p:nvSpPr>
          <p:cNvPr id="8" name="Rettangolo 7"/>
          <p:cNvSpPr/>
          <p:nvPr/>
        </p:nvSpPr>
        <p:spPr>
          <a:xfrm>
            <a:off x="11016229" y="5602386"/>
            <a:ext cx="2543389" cy="830997"/>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none">
            <a:spAutoFit/>
          </a:bodyPr>
          <a:lstStyle/>
          <a:p>
            <a:r>
              <a:rPr lang="it-IT" sz="4800" b="1" dirty="0" smtClean="0">
                <a:latin typeface="Calibri" panose="020F0502020204030204" pitchFamily="34" charset="0"/>
                <a:ea typeface="Calibri" panose="020F0502020204030204" pitchFamily="34" charset="0"/>
                <a:cs typeface="Times New Roman" panose="02020603050405020304" pitchFamily="18" charset="0"/>
              </a:rPr>
              <a:t>Concorso</a:t>
            </a:r>
          </a:p>
        </p:txBody>
      </p:sp>
      <p:sp>
        <p:nvSpPr>
          <p:cNvPr id="9" name="CasellaDiTesto 8"/>
          <p:cNvSpPr txBox="1"/>
          <p:nvPr/>
        </p:nvSpPr>
        <p:spPr>
          <a:xfrm>
            <a:off x="1498605" y="6771869"/>
            <a:ext cx="4716966" cy="507831"/>
          </a:xfrm>
          <a:prstGeom prst="rect">
            <a:avLst/>
          </a:prstGeom>
          <a:noFill/>
        </p:spPr>
        <p:txBody>
          <a:bodyPr wrap="square" rtlCol="0">
            <a:spAutoFit/>
          </a:bodyPr>
          <a:lstStyle/>
          <a:p>
            <a:pPr algn="ctr"/>
            <a:r>
              <a:rPr lang="it-IT" b="1" dirty="0" smtClean="0">
                <a:solidFill>
                  <a:srgbClr val="7030A0"/>
                </a:solidFill>
              </a:rPr>
              <a:t>1° canale</a:t>
            </a:r>
            <a:endParaRPr lang="it-IT" b="1" dirty="0">
              <a:solidFill>
                <a:srgbClr val="7030A0"/>
              </a:solidFill>
            </a:endParaRPr>
          </a:p>
        </p:txBody>
      </p:sp>
      <p:sp>
        <p:nvSpPr>
          <p:cNvPr id="10" name="CasellaDiTesto 9"/>
          <p:cNvSpPr txBox="1"/>
          <p:nvPr/>
        </p:nvSpPr>
        <p:spPr>
          <a:xfrm>
            <a:off x="9914051" y="6771868"/>
            <a:ext cx="4716966" cy="507831"/>
          </a:xfrm>
          <a:prstGeom prst="rect">
            <a:avLst/>
          </a:prstGeom>
          <a:noFill/>
        </p:spPr>
        <p:txBody>
          <a:bodyPr wrap="square" rtlCol="0">
            <a:spAutoFit/>
          </a:bodyPr>
          <a:lstStyle/>
          <a:p>
            <a:pPr algn="ctr"/>
            <a:r>
              <a:rPr lang="it-IT" b="1" dirty="0">
                <a:solidFill>
                  <a:srgbClr val="7030A0"/>
                </a:solidFill>
              </a:rPr>
              <a:t>2</a:t>
            </a:r>
            <a:r>
              <a:rPr lang="it-IT" b="1" dirty="0" smtClean="0">
                <a:solidFill>
                  <a:srgbClr val="7030A0"/>
                </a:solidFill>
              </a:rPr>
              <a:t>° canale</a:t>
            </a:r>
            <a:endParaRPr lang="it-IT" b="1" dirty="0">
              <a:solidFill>
                <a:srgbClr val="7030A0"/>
              </a:solidFill>
            </a:endParaRPr>
          </a:p>
        </p:txBody>
      </p:sp>
    </p:spTree>
    <p:extLst>
      <p:ext uri="{BB962C8B-B14F-4D97-AF65-F5344CB8AC3E}">
        <p14:creationId xmlns:p14="http://schemas.microsoft.com/office/powerpoint/2010/main" val="340233239"/>
      </p:ext>
    </p:extLst>
  </p:cSld>
  <p:clrMapOvr>
    <a:masterClrMapping/>
  </p:clrMapOvr>
  <mc:AlternateContent xmlns:mc="http://schemas.openxmlformats.org/markup-compatibility/2006" xmlns:p14="http://schemas.microsoft.com/office/powerpoint/2010/main">
    <mc:Choice Requires="p14">
      <p:transition spd="slow" p14:dur="3000" advClick="0" advTm="26000">
        <p:randomBar dir="vert"/>
      </p:transition>
    </mc:Choice>
    <mc:Fallback xmlns="">
      <p:transition spd="slow" advClick="0" advTm="2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3000"/>
                            </p:stCondLst>
                            <p:childTnLst>
                              <p:par>
                                <p:cTn id="11" presetID="14" presetClass="entr" presetSubtype="1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par>
                          <p:cTn id="14" fill="hold">
                            <p:stCondLst>
                              <p:cond delay="6000"/>
                            </p:stCondLst>
                            <p:childTnLst>
                              <p:par>
                                <p:cTn id="15" presetID="14" presetClass="entr" presetSubtype="10" fill="hold" grpId="0" nodeType="after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2000"/>
                                        <p:tgtEl>
                                          <p:spTgt spid="3">
                                            <p:txEl>
                                              <p:pRg st="1" end="1"/>
                                            </p:txEl>
                                          </p:spTgt>
                                        </p:tgtEl>
                                      </p:cBhvr>
                                    </p:animEffect>
                                  </p:childTnLst>
                                </p:cTn>
                              </p:par>
                            </p:childTnLst>
                          </p:cTn>
                        </p:par>
                        <p:par>
                          <p:cTn id="18" fill="hold">
                            <p:stCondLst>
                              <p:cond delay="9000"/>
                            </p:stCondLst>
                            <p:childTnLst>
                              <p:par>
                                <p:cTn id="19" presetID="14" presetClass="entr" presetSubtype="10" fill="hold" grpId="0" nodeType="after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2000"/>
                                        <p:tgtEl>
                                          <p:spTgt spid="3">
                                            <p:txEl>
                                              <p:pRg st="3" end="3"/>
                                            </p:txEl>
                                          </p:spTgt>
                                        </p:tgtEl>
                                      </p:cBhvr>
                                    </p:animEffect>
                                  </p:childTnLst>
                                </p:cTn>
                              </p:par>
                            </p:childTnLst>
                          </p:cTn>
                        </p:par>
                        <p:par>
                          <p:cTn id="22" fill="hold">
                            <p:stCondLst>
                              <p:cond delay="12000"/>
                            </p:stCondLst>
                            <p:childTnLst>
                              <p:par>
                                <p:cTn id="23" presetID="14" presetClass="entr" presetSubtype="10" fill="hold" grpId="0" nodeType="afterEffect">
                                  <p:stCondLst>
                                    <p:cond delay="100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2000"/>
                                        <p:tgtEl>
                                          <p:spTgt spid="5"/>
                                        </p:tgtEl>
                                      </p:cBhvr>
                                    </p:animEffect>
                                  </p:childTnLst>
                                </p:cTn>
                              </p:par>
                            </p:childTnLst>
                          </p:cTn>
                        </p:par>
                        <p:par>
                          <p:cTn id="26" fill="hold">
                            <p:stCondLst>
                              <p:cond delay="15000"/>
                            </p:stCondLst>
                            <p:childTnLst>
                              <p:par>
                                <p:cTn id="27" presetID="14" presetClass="entr" presetSubtype="10" fill="hold" grpId="0" nodeType="afterEffect">
                                  <p:stCondLst>
                                    <p:cond delay="100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2000"/>
                                        <p:tgtEl>
                                          <p:spTgt spid="7"/>
                                        </p:tgtEl>
                                      </p:cBhvr>
                                    </p:animEffect>
                                  </p:childTnLst>
                                </p:cTn>
                              </p:par>
                            </p:childTnLst>
                          </p:cTn>
                        </p:par>
                        <p:par>
                          <p:cTn id="30" fill="hold">
                            <p:stCondLst>
                              <p:cond delay="18000"/>
                            </p:stCondLst>
                            <p:childTnLst>
                              <p:par>
                                <p:cTn id="31" presetID="14" presetClass="entr" presetSubtype="10" fill="hold" grpId="0" nodeType="after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2000"/>
                                        <p:tgtEl>
                                          <p:spTgt spid="9"/>
                                        </p:tgtEl>
                                      </p:cBhvr>
                                    </p:animEffect>
                                  </p:childTnLst>
                                </p:cTn>
                              </p:par>
                            </p:childTnLst>
                          </p:cTn>
                        </p:par>
                        <p:par>
                          <p:cTn id="34" fill="hold">
                            <p:stCondLst>
                              <p:cond delay="21000"/>
                            </p:stCondLst>
                            <p:childTnLst>
                              <p:par>
                                <p:cTn id="35" presetID="14" presetClass="entr" presetSubtype="10" fill="hold" grpId="0" nodeType="after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2000"/>
                                        <p:tgtEl>
                                          <p:spTgt spid="6"/>
                                        </p:tgtEl>
                                      </p:cBhvr>
                                    </p:animEffect>
                                  </p:childTnLst>
                                </p:cTn>
                              </p:par>
                            </p:childTnLst>
                          </p:cTn>
                        </p:par>
                        <p:par>
                          <p:cTn id="38" fill="hold">
                            <p:stCondLst>
                              <p:cond delay="24000"/>
                            </p:stCondLst>
                            <p:childTnLst>
                              <p:par>
                                <p:cTn id="39" presetID="14" presetClass="entr" presetSubtype="10" fill="hold" grpId="0" nodeType="afterEffect">
                                  <p:stCondLst>
                                    <p:cond delay="100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2000"/>
                                        <p:tgtEl>
                                          <p:spTgt spid="8"/>
                                        </p:tgtEl>
                                      </p:cBhvr>
                                    </p:animEffect>
                                  </p:childTnLst>
                                </p:cTn>
                              </p:par>
                            </p:childTnLst>
                          </p:cTn>
                        </p:par>
                        <p:par>
                          <p:cTn id="42" fill="hold">
                            <p:stCondLst>
                              <p:cond delay="27000"/>
                            </p:stCondLst>
                            <p:childTnLst>
                              <p:par>
                                <p:cTn id="43" presetID="14" presetClass="entr" presetSubtype="10" fill="hold" grpId="0" nodeType="afterEffect">
                                  <p:stCondLst>
                                    <p:cond delay="100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6" grpId="0" animBg="1"/>
      <p:bldP spid="7" grpId="0" animBg="1"/>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4"/>
          <p:cNvSpPr>
            <a:spLocks noChangeArrowheads="1"/>
          </p:cNvSpPr>
          <p:nvPr/>
        </p:nvSpPr>
        <p:spPr bwMode="auto">
          <a:xfrm>
            <a:off x="4913864" y="906096"/>
            <a:ext cx="5683250" cy="671512"/>
          </a:xfrm>
          <a:prstGeom prst="rect">
            <a:avLst/>
          </a:prstGeom>
          <a:solidFill>
            <a:srgbClr val="FF0000"/>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zh-TW" sz="2000" b="1" i="0" u="none" strike="noStrike" cap="none" normalizeH="0" baseline="0" dirty="0" smtClean="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Posti vacanti e disponibili (per le assunzioni a T.I.)</a:t>
            </a:r>
            <a:endParaRPr kumimoji="0" lang="it-IT" altLang="zh-TW" sz="20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457200" y="424191"/>
            <a:ext cx="144863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zh-TW" sz="2800" b="1" i="0" u="none" strike="noStrike" cap="none" normalizeH="0" baseline="0" dirty="0" smtClean="0">
                <a:ln>
                  <a:noFill/>
                </a:ln>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rPr>
              <a:t> NUOVO SISTEMA DI RECLUTAMENTO…</a:t>
            </a:r>
            <a:endParaRPr kumimoji="0" lang="it-IT" altLang="zh-TW" sz="3200" b="0" i="0" u="none" strike="noStrike" cap="none" normalizeH="0" baseline="0" dirty="0" smtClean="0">
              <a:ln>
                <a:noFill/>
              </a:ln>
              <a:solidFill>
                <a:srgbClr val="0070C0"/>
              </a:solidFill>
              <a:effectLst/>
              <a:latin typeface="Arial" panose="020B0604020202020204" pitchFamily="34" charset="0"/>
            </a:endParaRPr>
          </a:p>
        </p:txBody>
      </p:sp>
      <p:sp>
        <p:nvSpPr>
          <p:cNvPr id="6" name="Casella di testo 82"/>
          <p:cNvSpPr txBox="1"/>
          <p:nvPr/>
        </p:nvSpPr>
        <p:spPr>
          <a:xfrm>
            <a:off x="4533392" y="1688887"/>
            <a:ext cx="1226820" cy="300355"/>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it-IT" sz="1400" b="1" dirty="0">
                <a:effectLst/>
                <a:latin typeface="Times New Roman" panose="02020603050405020304" pitchFamily="18" charset="0"/>
                <a:ea typeface="PMingLiU" panose="02020500000000000000" pitchFamily="18" charset="-120"/>
                <a:cs typeface="Arial" panose="020B0604020202020204" pitchFamily="34" charset="0"/>
              </a:rPr>
              <a:t>50% dei posti</a:t>
            </a:r>
            <a:endParaRPr lang="it-IT" sz="1400" dirty="0">
              <a:effectLst/>
              <a:latin typeface="Times New Roman" panose="02020603050405020304" pitchFamily="18" charset="0"/>
              <a:ea typeface="PMingLiU" panose="02020500000000000000" pitchFamily="18" charset="-120"/>
              <a:cs typeface="Arial" panose="020B0604020202020204" pitchFamily="34" charset="0"/>
            </a:endParaRPr>
          </a:p>
        </p:txBody>
      </p:sp>
      <p:sp>
        <p:nvSpPr>
          <p:cNvPr id="7" name="Casella di testo 82"/>
          <p:cNvSpPr txBox="1"/>
          <p:nvPr/>
        </p:nvSpPr>
        <p:spPr>
          <a:xfrm>
            <a:off x="9860734" y="1719359"/>
            <a:ext cx="1226820" cy="30035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it-IT" sz="1400" b="1" dirty="0">
                <a:effectLst/>
                <a:latin typeface="Times New Roman" panose="02020603050405020304" pitchFamily="18" charset="0"/>
                <a:ea typeface="PMingLiU" panose="02020500000000000000" pitchFamily="18" charset="-120"/>
                <a:cs typeface="Arial" panose="020B0604020202020204" pitchFamily="34" charset="0"/>
              </a:rPr>
              <a:t>50% dei posti</a:t>
            </a:r>
            <a:endParaRPr lang="it-IT" sz="1400" dirty="0">
              <a:effectLst/>
              <a:latin typeface="Times New Roman" panose="02020603050405020304" pitchFamily="18" charset="0"/>
              <a:ea typeface="PMingLiU" panose="02020500000000000000" pitchFamily="18" charset="-120"/>
              <a:cs typeface="Arial" panose="020B0604020202020204" pitchFamily="34" charset="0"/>
            </a:endParaRPr>
          </a:p>
        </p:txBody>
      </p:sp>
      <p:sp>
        <p:nvSpPr>
          <p:cNvPr id="8" name="Freccia a destra 7"/>
          <p:cNvSpPr/>
          <p:nvPr/>
        </p:nvSpPr>
        <p:spPr>
          <a:xfrm rot="7767997">
            <a:off x="5838357" y="1706994"/>
            <a:ext cx="847954" cy="602668"/>
          </a:xfrm>
          <a:prstGeom prst="rightArrow">
            <a:avLst>
              <a:gd name="adj1" fmla="val 562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9" name="Freccia a destra 8"/>
          <p:cNvSpPr/>
          <p:nvPr/>
        </p:nvSpPr>
        <p:spPr>
          <a:xfrm rot="2838247">
            <a:off x="8849128" y="1737201"/>
            <a:ext cx="909160" cy="565025"/>
          </a:xfrm>
          <a:prstGeom prst="rightArrow">
            <a:avLst>
              <a:gd name="adj1" fmla="val 562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10" name="Rettangolo 9"/>
          <p:cNvSpPr/>
          <p:nvPr/>
        </p:nvSpPr>
        <p:spPr>
          <a:xfrm>
            <a:off x="8436429" y="2408976"/>
            <a:ext cx="6507163" cy="134370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pPr>
            <a:r>
              <a:rPr lang="it-IT" sz="2200" b="1" dirty="0">
                <a:solidFill>
                  <a:srgbClr val="0070C0"/>
                </a:solidFill>
                <a:latin typeface="Times New Roman" panose="02020603050405020304" pitchFamily="18" charset="0"/>
                <a:ea typeface="PMingLiU" panose="02020500000000000000" pitchFamily="18" charset="-120"/>
                <a:cs typeface="Times New Roman" panose="02020603050405020304" pitchFamily="18" charset="0"/>
              </a:rPr>
              <a:t>Concorso 2016</a:t>
            </a:r>
          </a:p>
          <a:p>
            <a:pPr algn="ctr">
              <a:lnSpc>
                <a:spcPct val="107000"/>
              </a:lnSpc>
            </a:pPr>
            <a:r>
              <a:rPr lang="it-IT"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(limitatamente a coloro che hanno raggiunto il </a:t>
            </a:r>
            <a:r>
              <a:rPr lang="it-IT" sz="1800" b="1" dirty="0">
                <a:solidFill>
                  <a:srgbClr val="0070C0"/>
                </a:solidFill>
                <a:latin typeface="Times New Roman" panose="02020603050405020304" pitchFamily="18" charset="0"/>
                <a:ea typeface="PMingLiU" panose="02020500000000000000" pitchFamily="18" charset="-120"/>
                <a:cs typeface="Times New Roman" panose="02020603050405020304" pitchFamily="18" charset="0"/>
              </a:rPr>
              <a:t>punteggio minimo previsto</a:t>
            </a:r>
            <a:r>
              <a:rPr lang="it-IT" sz="18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dal bando, sino al termine di validità delle graduatorie medesime), fatto salvo il diritto dei vincitori </a:t>
            </a:r>
          </a:p>
        </p:txBody>
      </p:sp>
      <p:sp>
        <p:nvSpPr>
          <p:cNvPr id="12" name="Rettangolo 11"/>
          <p:cNvSpPr/>
          <p:nvPr/>
        </p:nvSpPr>
        <p:spPr>
          <a:xfrm>
            <a:off x="10590015" y="3880191"/>
            <a:ext cx="2676163" cy="619272"/>
          </a:xfrm>
          <a:prstGeom prst="rect">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07000"/>
              </a:lnSpc>
              <a:spcAft>
                <a:spcPts val="800"/>
              </a:spcAft>
            </a:pPr>
            <a:r>
              <a:rPr lang="it-IT" sz="1600" b="1" dirty="0" smtClean="0">
                <a:latin typeface="Times New Roman" panose="02020603050405020304" pitchFamily="18" charset="0"/>
                <a:ea typeface="PMingLiU" panose="02020500000000000000" pitchFamily="18" charset="-120"/>
                <a:cs typeface="Arial" panose="020B0604020202020204" pitchFamily="34" charset="0"/>
              </a:rPr>
              <a:t>Esaurite le G.M. dei vincitori del  </a:t>
            </a:r>
            <a:r>
              <a:rPr lang="it-IT" sz="1600" b="1" dirty="0">
                <a:latin typeface="Times New Roman" panose="02020603050405020304" pitchFamily="18" charset="0"/>
                <a:ea typeface="PMingLiU" panose="02020500000000000000" pitchFamily="18" charset="-120"/>
                <a:cs typeface="Arial" panose="020B0604020202020204" pitchFamily="34" charset="0"/>
              </a:rPr>
              <a:t>concorso 2016</a:t>
            </a:r>
            <a:endParaRPr lang="it-IT" sz="1600" dirty="0">
              <a:effectLst/>
              <a:latin typeface="Times New Roman" panose="02020603050405020304" pitchFamily="18" charset="0"/>
              <a:ea typeface="PMingLiU" panose="02020500000000000000" pitchFamily="18" charset="-120"/>
              <a:cs typeface="Arial" panose="020B0604020202020204" pitchFamily="34" charset="0"/>
            </a:endParaRPr>
          </a:p>
        </p:txBody>
      </p:sp>
      <p:sp>
        <p:nvSpPr>
          <p:cNvPr id="13" name="CasellaDiTesto 12"/>
          <p:cNvSpPr txBox="1"/>
          <p:nvPr/>
        </p:nvSpPr>
        <p:spPr>
          <a:xfrm>
            <a:off x="944573" y="2408976"/>
            <a:ext cx="5317762" cy="461665"/>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400" dirty="0" smtClean="0"/>
              <a:t>Assunzioni da </a:t>
            </a:r>
            <a:r>
              <a:rPr lang="it-IT" sz="2400" dirty="0" err="1" smtClean="0"/>
              <a:t>GaE</a:t>
            </a:r>
            <a:r>
              <a:rPr lang="it-IT" sz="2400" dirty="0" smtClean="0"/>
              <a:t> (fino ad esaurimento)</a:t>
            </a:r>
            <a:endParaRPr lang="it-IT" sz="2400" dirty="0"/>
          </a:p>
        </p:txBody>
      </p:sp>
      <p:sp>
        <p:nvSpPr>
          <p:cNvPr id="14" name="CasellaDiTesto 13"/>
          <p:cNvSpPr txBox="1"/>
          <p:nvPr/>
        </p:nvSpPr>
        <p:spPr>
          <a:xfrm>
            <a:off x="944573" y="2991508"/>
            <a:ext cx="5317762" cy="461665"/>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400" dirty="0" smtClean="0"/>
              <a:t>All’esaurimento i posti vanno ai concorsi</a:t>
            </a:r>
            <a:endParaRPr lang="it-IT" sz="2400" dirty="0"/>
          </a:p>
        </p:txBody>
      </p:sp>
      <p:sp>
        <p:nvSpPr>
          <p:cNvPr id="17" name="Rettangolo 16"/>
          <p:cNvSpPr/>
          <p:nvPr/>
        </p:nvSpPr>
        <p:spPr>
          <a:xfrm>
            <a:off x="6764455" y="5604380"/>
            <a:ext cx="4561113" cy="2266005"/>
          </a:xfrm>
          <a:prstGeom prst="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spcAft>
                <a:spcPts val="0"/>
              </a:spcAft>
            </a:pPr>
            <a:r>
              <a:rPr lang="it-IT" sz="2200" b="1" dirty="0">
                <a:solidFill>
                  <a:srgbClr val="FF0000"/>
                </a:solidFill>
                <a:latin typeface="Times New Roman" panose="02020603050405020304" pitchFamily="18" charset="0"/>
                <a:ea typeface="PMingLiU" panose="02020500000000000000" pitchFamily="18" charset="-120"/>
                <a:cs typeface="Arial" panose="020B0604020202020204" pitchFamily="34" charset="0"/>
              </a:rPr>
              <a:t>Concorso </a:t>
            </a:r>
            <a:r>
              <a:rPr lang="it-IT" sz="2200" b="1" dirty="0" smtClean="0">
                <a:solidFill>
                  <a:srgbClr val="FF0000"/>
                </a:solidFill>
                <a:latin typeface="Times New Roman" panose="02020603050405020304" pitchFamily="18" charset="0"/>
                <a:ea typeface="PMingLiU" panose="02020500000000000000" pitchFamily="18" charset="-120"/>
                <a:cs typeface="Arial" panose="020B0604020202020204" pitchFamily="34" charset="0"/>
              </a:rPr>
              <a:t>2018 (ex FIT)</a:t>
            </a:r>
            <a:endParaRPr lang="it-IT" sz="2200" dirty="0">
              <a:solidFill>
                <a:srgbClr val="FF0000"/>
              </a:solidFill>
              <a:latin typeface="Times New Roman" panose="02020603050405020304" pitchFamily="18" charset="0"/>
              <a:ea typeface="PMingLiU" panose="02020500000000000000" pitchFamily="18" charset="-120"/>
              <a:cs typeface="Arial" panose="020B0604020202020204" pitchFamily="34" charset="0"/>
            </a:endParaRPr>
          </a:p>
          <a:p>
            <a:pPr algn="ctr">
              <a:lnSpc>
                <a:spcPct val="107000"/>
              </a:lnSpc>
              <a:spcAft>
                <a:spcPts val="0"/>
              </a:spcAft>
            </a:pPr>
            <a:r>
              <a:rPr lang="it-IT" sz="22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it-IT" sz="2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100% dei posti per il 2019/20</a:t>
            </a:r>
            <a:r>
              <a:rPr lang="it-IT" sz="22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it-IT" sz="2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e percentuali decrescenti </a:t>
            </a:r>
            <a:r>
              <a:rPr lang="it-IT" sz="22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per gli anni scolastici successivi, fino a scorrimento integrale delle graduatorie)</a:t>
            </a:r>
            <a:endParaRPr lang="it-IT" sz="2200" dirty="0">
              <a:effectLst/>
              <a:latin typeface="Times New Roman" panose="02020603050405020304" pitchFamily="18" charset="0"/>
              <a:ea typeface="PMingLiU" panose="02020500000000000000" pitchFamily="18" charset="-120"/>
              <a:cs typeface="Arial" panose="020B0604020202020204" pitchFamily="34" charset="0"/>
            </a:endParaRPr>
          </a:p>
        </p:txBody>
      </p:sp>
      <p:sp>
        <p:nvSpPr>
          <p:cNvPr id="18" name="Rettangolo 17"/>
          <p:cNvSpPr/>
          <p:nvPr/>
        </p:nvSpPr>
        <p:spPr>
          <a:xfrm>
            <a:off x="12049949" y="5604380"/>
            <a:ext cx="2403246" cy="2266005"/>
          </a:xfrm>
          <a:prstGeom prst="rect">
            <a:avLst/>
          </a:prstGeom>
          <a:solidFill>
            <a:srgbClr val="00B0F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Aft>
                <a:spcPts val="0"/>
              </a:spcAft>
            </a:pPr>
            <a:endParaRPr lang="it-IT" sz="2200" b="1" dirty="0" smtClean="0">
              <a:solidFill>
                <a:srgbClr val="000000"/>
              </a:solidFill>
              <a:latin typeface="Times New Roman" panose="02020603050405020304" pitchFamily="18" charset="0"/>
              <a:ea typeface="PMingLiU" panose="02020500000000000000" pitchFamily="18" charset="-120"/>
              <a:cs typeface="Arial" panose="020B0604020202020204" pitchFamily="34" charset="0"/>
            </a:endParaRPr>
          </a:p>
          <a:p>
            <a:pPr algn="ctr">
              <a:lnSpc>
                <a:spcPct val="107000"/>
              </a:lnSpc>
              <a:spcAft>
                <a:spcPts val="0"/>
              </a:spcAft>
            </a:pPr>
            <a:endParaRPr lang="it-IT" sz="2200" b="1" dirty="0" smtClean="0">
              <a:solidFill>
                <a:srgbClr val="000000"/>
              </a:solidFill>
              <a:latin typeface="Times New Roman" panose="02020603050405020304" pitchFamily="18" charset="0"/>
              <a:ea typeface="PMingLiU" panose="02020500000000000000" pitchFamily="18" charset="-120"/>
              <a:cs typeface="Arial" panose="020B0604020202020204" pitchFamily="34" charset="0"/>
            </a:endParaRPr>
          </a:p>
          <a:p>
            <a:pPr algn="ctr">
              <a:lnSpc>
                <a:spcPct val="107000"/>
              </a:lnSpc>
              <a:spcAft>
                <a:spcPts val="0"/>
              </a:spcAft>
            </a:pPr>
            <a:r>
              <a:rPr lang="it-IT" sz="2200" b="1" dirty="0" smtClean="0">
                <a:solidFill>
                  <a:srgbClr val="000000"/>
                </a:solidFill>
                <a:latin typeface="Times New Roman" panose="02020603050405020304" pitchFamily="18" charset="0"/>
                <a:ea typeface="PMingLiU" panose="02020500000000000000" pitchFamily="18" charset="-120"/>
                <a:cs typeface="Arial" panose="020B0604020202020204" pitchFamily="34" charset="0"/>
              </a:rPr>
              <a:t>Concorsi ordinari </a:t>
            </a:r>
            <a:r>
              <a:rPr lang="it-IT" sz="2200" dirty="0" smtClean="0">
                <a:latin typeface="Times New Roman" panose="02020603050405020304" pitchFamily="18" charset="0"/>
                <a:ea typeface="PMingLiU" panose="02020500000000000000" pitchFamily="18" charset="-120"/>
                <a:cs typeface="Arial" panose="020B0604020202020204" pitchFamily="34" charset="0"/>
              </a:rPr>
              <a:t> </a:t>
            </a:r>
            <a:r>
              <a:rPr lang="it-IT" sz="2200" b="1" dirty="0" smtClean="0">
                <a:latin typeface="Times New Roman" panose="02020603050405020304" pitchFamily="18" charset="0"/>
                <a:ea typeface="PMingLiU" panose="02020500000000000000" pitchFamily="18" charset="-120"/>
                <a:cs typeface="Arial" panose="020B0604020202020204" pitchFamily="34" charset="0"/>
              </a:rPr>
              <a:t>e procedura selettiva</a:t>
            </a:r>
            <a:r>
              <a:rPr lang="it-IT" sz="2200" dirty="0" smtClean="0">
                <a:latin typeface="Times New Roman" panose="02020603050405020304" pitchFamily="18" charset="0"/>
                <a:ea typeface="PMingLiU" panose="02020500000000000000" pitchFamily="18" charset="-120"/>
                <a:cs typeface="Arial" panose="020B0604020202020204" pitchFamily="34" charset="0"/>
              </a:rPr>
              <a:t> </a:t>
            </a:r>
          </a:p>
          <a:p>
            <a:pPr algn="ctr">
              <a:lnSpc>
                <a:spcPct val="107000"/>
              </a:lnSpc>
              <a:spcAft>
                <a:spcPts val="0"/>
              </a:spcAft>
            </a:pPr>
            <a:endParaRPr lang="it-IT" sz="2200" dirty="0">
              <a:latin typeface="Times New Roman" panose="02020603050405020304" pitchFamily="18" charset="0"/>
              <a:ea typeface="PMingLiU" panose="02020500000000000000" pitchFamily="18" charset="-120"/>
              <a:cs typeface="Arial" panose="020B0604020202020204" pitchFamily="34" charset="0"/>
            </a:endParaRPr>
          </a:p>
        </p:txBody>
      </p:sp>
      <p:sp>
        <p:nvSpPr>
          <p:cNvPr id="2" name="Freccia a destra 1"/>
          <p:cNvSpPr/>
          <p:nvPr/>
        </p:nvSpPr>
        <p:spPr>
          <a:xfrm>
            <a:off x="6344608" y="3093960"/>
            <a:ext cx="2009548"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Freccia in giù 2"/>
          <p:cNvSpPr/>
          <p:nvPr/>
        </p:nvSpPr>
        <p:spPr>
          <a:xfrm>
            <a:off x="11482643" y="4577430"/>
            <a:ext cx="567306" cy="922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14608629" y="7674429"/>
            <a:ext cx="195942" cy="19595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0" name="Ovale 19"/>
          <p:cNvSpPr/>
          <p:nvPr/>
        </p:nvSpPr>
        <p:spPr>
          <a:xfrm>
            <a:off x="14834734" y="7674429"/>
            <a:ext cx="195942" cy="19595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1" name="Ovale 20"/>
          <p:cNvSpPr/>
          <p:nvPr/>
        </p:nvSpPr>
        <p:spPr>
          <a:xfrm>
            <a:off x="15080115" y="7674443"/>
            <a:ext cx="195942" cy="19595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455707192"/>
      </p:ext>
    </p:extLst>
  </p:cSld>
  <p:clrMapOvr>
    <a:masterClrMapping/>
  </p:clrMapOvr>
  <mc:AlternateContent xmlns:mc="http://schemas.openxmlformats.org/markup-compatibility/2006" xmlns:p14="http://schemas.microsoft.com/office/powerpoint/2010/main">
    <mc:Choice Requires="p14">
      <p:transition spd="slow" p14:dur="3000" advClick="0" advTm="28000">
        <p:randomBar dir="vert"/>
      </p:transition>
    </mc:Choice>
    <mc:Fallback xmlns="">
      <p:transition spd="slow" advClick="0" advTm="28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3000"/>
                            </p:stCondLst>
                            <p:childTnLst>
                              <p:par>
                                <p:cTn id="11" presetID="14" presetClass="entr" presetSubtype="1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2000"/>
                                        <p:tgtEl>
                                          <p:spTgt spid="4"/>
                                        </p:tgtEl>
                                      </p:cBhvr>
                                    </p:animEffect>
                                  </p:childTnLst>
                                </p:cTn>
                              </p:par>
                            </p:childTnLst>
                          </p:cTn>
                        </p:par>
                        <p:par>
                          <p:cTn id="14" fill="hold">
                            <p:stCondLst>
                              <p:cond delay="6000"/>
                            </p:stCondLst>
                            <p:childTnLst>
                              <p:par>
                                <p:cTn id="15" presetID="14" presetClass="entr" presetSubtype="10"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2000"/>
                                        <p:tgtEl>
                                          <p:spTgt spid="8"/>
                                        </p:tgtEl>
                                      </p:cBhvr>
                                    </p:animEffect>
                                  </p:childTnLst>
                                </p:cTn>
                              </p:par>
                            </p:childTnLst>
                          </p:cTn>
                        </p:par>
                        <p:par>
                          <p:cTn id="18" fill="hold">
                            <p:stCondLst>
                              <p:cond delay="9000"/>
                            </p:stCondLst>
                            <p:childTnLst>
                              <p:par>
                                <p:cTn id="19" presetID="14" presetClass="entr" presetSubtype="10" fill="hold" grpId="0" nodeType="after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2000"/>
                                        <p:tgtEl>
                                          <p:spTgt spid="6"/>
                                        </p:tgtEl>
                                      </p:cBhvr>
                                    </p:animEffect>
                                  </p:childTnLst>
                                </p:cTn>
                              </p:par>
                            </p:childTnLst>
                          </p:cTn>
                        </p:par>
                        <p:par>
                          <p:cTn id="22" fill="hold">
                            <p:stCondLst>
                              <p:cond delay="12000"/>
                            </p:stCondLst>
                            <p:childTnLst>
                              <p:par>
                                <p:cTn id="23" presetID="14" presetClass="entr" presetSubtype="1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2000"/>
                                        <p:tgtEl>
                                          <p:spTgt spid="13"/>
                                        </p:tgtEl>
                                      </p:cBhvr>
                                    </p:animEffect>
                                  </p:childTnLst>
                                </p:cTn>
                              </p:par>
                            </p:childTnLst>
                          </p:cTn>
                        </p:par>
                        <p:par>
                          <p:cTn id="26" fill="hold">
                            <p:stCondLst>
                              <p:cond delay="14000"/>
                            </p:stCondLst>
                            <p:childTnLst>
                              <p:par>
                                <p:cTn id="27" presetID="14" presetClass="entr" presetSubtype="10" fill="hold" grpId="0" nodeType="afterEffect">
                                  <p:stCondLst>
                                    <p:cond delay="100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2000"/>
                                        <p:tgtEl>
                                          <p:spTgt spid="14"/>
                                        </p:tgtEl>
                                      </p:cBhvr>
                                    </p:animEffect>
                                  </p:childTnLst>
                                </p:cTn>
                              </p:par>
                            </p:childTnLst>
                          </p:cTn>
                        </p:par>
                        <p:par>
                          <p:cTn id="30" fill="hold">
                            <p:stCondLst>
                              <p:cond delay="17000"/>
                            </p:stCondLst>
                            <p:childTnLst>
                              <p:par>
                                <p:cTn id="31" presetID="14" presetClass="entr" presetSubtype="10" fill="hold" grpId="0" nodeType="after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2000"/>
                                        <p:tgtEl>
                                          <p:spTgt spid="9"/>
                                        </p:tgtEl>
                                      </p:cBhvr>
                                    </p:animEffect>
                                  </p:childTnLst>
                                </p:cTn>
                              </p:par>
                            </p:childTnLst>
                          </p:cTn>
                        </p:par>
                        <p:par>
                          <p:cTn id="34" fill="hold">
                            <p:stCondLst>
                              <p:cond delay="20000"/>
                            </p:stCondLst>
                            <p:childTnLst>
                              <p:par>
                                <p:cTn id="35" presetID="14" presetClass="entr" presetSubtype="10" fill="hold" grpId="0" nodeType="afterEffect">
                                  <p:stCondLst>
                                    <p:cond delay="100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2000"/>
                                        <p:tgtEl>
                                          <p:spTgt spid="7"/>
                                        </p:tgtEl>
                                      </p:cBhvr>
                                    </p:animEffect>
                                  </p:childTnLst>
                                </p:cTn>
                              </p:par>
                            </p:childTnLst>
                          </p:cTn>
                        </p:par>
                        <p:par>
                          <p:cTn id="38" fill="hold">
                            <p:stCondLst>
                              <p:cond delay="23000"/>
                            </p:stCondLst>
                            <p:childTnLst>
                              <p:par>
                                <p:cTn id="39" presetID="14" presetClass="entr" presetSubtype="10" fill="hold" grpId="0" nodeType="afterEffect">
                                  <p:stCondLst>
                                    <p:cond delay="100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2000"/>
                                        <p:tgtEl>
                                          <p:spTgt spid="10"/>
                                        </p:tgtEl>
                                      </p:cBhvr>
                                    </p:animEffect>
                                  </p:childTnLst>
                                </p:cTn>
                              </p:par>
                            </p:childTnLst>
                          </p:cTn>
                        </p:par>
                        <p:par>
                          <p:cTn id="42" fill="hold">
                            <p:stCondLst>
                              <p:cond delay="26000"/>
                            </p:stCondLst>
                            <p:childTnLst>
                              <p:par>
                                <p:cTn id="43" presetID="14" presetClass="entr" presetSubtype="10" fill="hold" grpId="0" nodeType="afterEffect">
                                  <p:stCondLst>
                                    <p:cond delay="1000"/>
                                  </p:stCondLst>
                                  <p:childTnLst>
                                    <p:set>
                                      <p:cBhvr>
                                        <p:cTn id="44" dur="1" fill="hold">
                                          <p:stCondLst>
                                            <p:cond delay="0"/>
                                          </p:stCondLst>
                                        </p:cTn>
                                        <p:tgtEl>
                                          <p:spTgt spid="2"/>
                                        </p:tgtEl>
                                        <p:attrNameLst>
                                          <p:attrName>style.visibility</p:attrName>
                                        </p:attrNameLst>
                                      </p:cBhvr>
                                      <p:to>
                                        <p:strVal val="visible"/>
                                      </p:to>
                                    </p:set>
                                    <p:animEffect transition="in" filter="randombar(horizontal)">
                                      <p:cBhvr>
                                        <p:cTn id="45" dur="2000"/>
                                        <p:tgtEl>
                                          <p:spTgt spid="2"/>
                                        </p:tgtEl>
                                      </p:cBhvr>
                                    </p:animEffect>
                                  </p:childTnLst>
                                </p:cTn>
                              </p:par>
                            </p:childTnLst>
                          </p:cTn>
                        </p:par>
                        <p:par>
                          <p:cTn id="46" fill="hold">
                            <p:stCondLst>
                              <p:cond delay="29000"/>
                            </p:stCondLst>
                            <p:childTnLst>
                              <p:par>
                                <p:cTn id="47" presetID="14" presetClass="entr" presetSubtype="10" fill="hold" grpId="0" nodeType="afterEffect">
                                  <p:stCondLst>
                                    <p:cond delay="100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2000"/>
                                        <p:tgtEl>
                                          <p:spTgt spid="12"/>
                                        </p:tgtEl>
                                      </p:cBhvr>
                                    </p:animEffect>
                                  </p:childTnLst>
                                </p:cTn>
                              </p:par>
                            </p:childTnLst>
                          </p:cTn>
                        </p:par>
                        <p:par>
                          <p:cTn id="50" fill="hold">
                            <p:stCondLst>
                              <p:cond delay="32000"/>
                            </p:stCondLst>
                            <p:childTnLst>
                              <p:par>
                                <p:cTn id="51" presetID="14" presetClass="entr" presetSubtype="10" fill="hold" grpId="0" nodeType="afterEffect">
                                  <p:stCondLst>
                                    <p:cond delay="1000"/>
                                  </p:stCondLst>
                                  <p:childTnLst>
                                    <p:set>
                                      <p:cBhvr>
                                        <p:cTn id="52" dur="1" fill="hold">
                                          <p:stCondLst>
                                            <p:cond delay="0"/>
                                          </p:stCondLst>
                                        </p:cTn>
                                        <p:tgtEl>
                                          <p:spTgt spid="3"/>
                                        </p:tgtEl>
                                        <p:attrNameLst>
                                          <p:attrName>style.visibility</p:attrName>
                                        </p:attrNameLst>
                                      </p:cBhvr>
                                      <p:to>
                                        <p:strVal val="visible"/>
                                      </p:to>
                                    </p:set>
                                    <p:animEffect transition="in" filter="randombar(horizontal)">
                                      <p:cBhvr>
                                        <p:cTn id="53" dur="2000"/>
                                        <p:tgtEl>
                                          <p:spTgt spid="3"/>
                                        </p:tgtEl>
                                      </p:cBhvr>
                                    </p:animEffect>
                                  </p:childTnLst>
                                </p:cTn>
                              </p:par>
                            </p:childTnLst>
                          </p:cTn>
                        </p:par>
                        <p:par>
                          <p:cTn id="54" fill="hold">
                            <p:stCondLst>
                              <p:cond delay="35000"/>
                            </p:stCondLst>
                            <p:childTnLst>
                              <p:par>
                                <p:cTn id="55" presetID="14" presetClass="entr" presetSubtype="10" fill="hold" grpId="0" nodeType="afterEffect">
                                  <p:stCondLst>
                                    <p:cond delay="1000"/>
                                  </p:stCondLst>
                                  <p:childTnLst>
                                    <p:set>
                                      <p:cBhvr>
                                        <p:cTn id="56" dur="1" fill="hold">
                                          <p:stCondLst>
                                            <p:cond delay="0"/>
                                          </p:stCondLst>
                                        </p:cTn>
                                        <p:tgtEl>
                                          <p:spTgt spid="17"/>
                                        </p:tgtEl>
                                        <p:attrNameLst>
                                          <p:attrName>style.visibility</p:attrName>
                                        </p:attrNameLst>
                                      </p:cBhvr>
                                      <p:to>
                                        <p:strVal val="visible"/>
                                      </p:to>
                                    </p:set>
                                    <p:animEffect transition="in" filter="randombar(horizontal)">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100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2" grpId="0" animBg="1"/>
      <p:bldP spid="13" grpId="0" animBg="1"/>
      <p:bldP spid="14" grpId="0" animBg="1"/>
      <p:bldP spid="17" grpId="0" animBg="1"/>
      <p:bldP spid="18" grpId="0" animBg="1"/>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6553200" y="4397596"/>
            <a:ext cx="8872538" cy="29627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ttangolo 24"/>
          <p:cNvSpPr>
            <a:spLocks noChangeArrowheads="1"/>
          </p:cNvSpPr>
          <p:nvPr/>
        </p:nvSpPr>
        <p:spPr bwMode="auto">
          <a:xfrm>
            <a:off x="4913864" y="1210536"/>
            <a:ext cx="5683250" cy="671512"/>
          </a:xfrm>
          <a:prstGeom prst="rect">
            <a:avLst/>
          </a:prstGeom>
          <a:solidFill>
            <a:srgbClr val="00B050"/>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zh-TW" sz="2000" b="1" i="0" u="none" strike="noStrike" cap="none" normalizeH="0" baseline="0" dirty="0" smtClean="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Esaurite le GM</a:t>
            </a:r>
            <a:r>
              <a:rPr kumimoji="0" lang="it-IT" altLang="zh-TW" sz="2000" b="1" i="0" u="none" strike="noStrike" cap="none" normalizeH="0" dirty="0" smtClean="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2016 (compresi idonei) e fino alla scadenza delle graduatorie</a:t>
            </a:r>
            <a:endParaRPr kumimoji="0" lang="it-IT" altLang="zh-TW" sz="20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457200" y="424191"/>
            <a:ext cx="144863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zh-TW" sz="2800" b="1" i="0" u="none" strike="noStrike" cap="none" normalizeH="0" baseline="0" dirty="0" smtClean="0">
                <a:ln>
                  <a:noFill/>
                </a:ln>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rPr>
              <a:t>… NUOVO SISTEMA DI RECLUTAMENTO (per il</a:t>
            </a:r>
            <a:r>
              <a:rPr kumimoji="0" lang="it-IT" altLang="zh-TW" sz="2800" b="1" i="0" u="none" strike="noStrike" cap="none" normalizeH="0" dirty="0" smtClean="0">
                <a:ln>
                  <a:noFill/>
                </a:ln>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rPr>
              <a:t> 50% dei concorsi)</a:t>
            </a:r>
            <a:endParaRPr kumimoji="0" lang="it-IT" altLang="zh-TW" sz="3200" b="0" i="0" u="none" strike="noStrike" cap="none" normalizeH="0" baseline="0" dirty="0" smtClean="0">
              <a:ln>
                <a:noFill/>
              </a:ln>
              <a:solidFill>
                <a:srgbClr val="0070C0"/>
              </a:solidFill>
              <a:effectLst/>
              <a:latin typeface="Arial" panose="020B0604020202020204" pitchFamily="34" charset="0"/>
            </a:endParaRPr>
          </a:p>
        </p:txBody>
      </p:sp>
      <p:sp>
        <p:nvSpPr>
          <p:cNvPr id="7" name="Casella di testo 82"/>
          <p:cNvSpPr txBox="1"/>
          <p:nvPr/>
        </p:nvSpPr>
        <p:spPr>
          <a:xfrm>
            <a:off x="6433982" y="2261939"/>
            <a:ext cx="2643013" cy="59245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it-IT" sz="2400" b="1" dirty="0" smtClean="0">
                <a:effectLst/>
                <a:latin typeface="Times New Roman" panose="02020603050405020304" pitchFamily="18" charset="0"/>
                <a:ea typeface="PMingLiU" panose="02020500000000000000" pitchFamily="18" charset="-120"/>
                <a:cs typeface="Arial" panose="020B0604020202020204" pitchFamily="34" charset="0"/>
              </a:rPr>
              <a:t>Con % variab</a:t>
            </a:r>
            <a:r>
              <a:rPr lang="it-IT" sz="2400" b="1" dirty="0" smtClean="0">
                <a:latin typeface="Times New Roman" panose="02020603050405020304" pitchFamily="18" charset="0"/>
                <a:ea typeface="PMingLiU" panose="02020500000000000000" pitchFamily="18" charset="-120"/>
                <a:cs typeface="Arial" panose="020B0604020202020204" pitchFamily="34" charset="0"/>
              </a:rPr>
              <a:t>ili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p:txBody>
      </p:sp>
      <p:sp>
        <p:nvSpPr>
          <p:cNvPr id="8" name="Freccia a destra 7"/>
          <p:cNvSpPr/>
          <p:nvPr/>
        </p:nvSpPr>
        <p:spPr>
          <a:xfrm rot="7767997">
            <a:off x="4620342" y="3536964"/>
            <a:ext cx="1514512" cy="602668"/>
          </a:xfrm>
          <a:prstGeom prst="rightArrow">
            <a:avLst>
              <a:gd name="adj1" fmla="val 562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9" name="Freccia a destra 8"/>
          <p:cNvSpPr/>
          <p:nvPr/>
        </p:nvSpPr>
        <p:spPr>
          <a:xfrm rot="2838247">
            <a:off x="8201276" y="3451899"/>
            <a:ext cx="1578386" cy="565025"/>
          </a:xfrm>
          <a:prstGeom prst="rightArrow">
            <a:avLst>
              <a:gd name="adj1" fmla="val 562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17" name="Rettangolo 16"/>
          <p:cNvSpPr/>
          <p:nvPr/>
        </p:nvSpPr>
        <p:spPr>
          <a:xfrm>
            <a:off x="1178349" y="4614433"/>
            <a:ext cx="3900516" cy="22660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spcAft>
                <a:spcPts val="0"/>
              </a:spcAft>
            </a:pPr>
            <a:r>
              <a:rPr lang="it-IT" sz="2200" b="1" dirty="0">
                <a:solidFill>
                  <a:schemeClr val="tx1"/>
                </a:solidFill>
                <a:latin typeface="Times New Roman" panose="02020603050405020304" pitchFamily="18" charset="0"/>
                <a:ea typeface="PMingLiU" panose="02020500000000000000" pitchFamily="18" charset="-120"/>
                <a:cs typeface="Arial" panose="020B0604020202020204" pitchFamily="34" charset="0"/>
              </a:rPr>
              <a:t>Concorso </a:t>
            </a:r>
            <a:r>
              <a:rPr lang="it-IT" sz="2200" b="1" dirty="0" smtClean="0">
                <a:solidFill>
                  <a:schemeClr val="tx1"/>
                </a:solidFill>
                <a:latin typeface="Times New Roman" panose="02020603050405020304" pitchFamily="18" charset="0"/>
                <a:ea typeface="PMingLiU" panose="02020500000000000000" pitchFamily="18" charset="-120"/>
                <a:cs typeface="Arial" panose="020B0604020202020204" pitchFamily="34" charset="0"/>
              </a:rPr>
              <a:t>2018 (ex FIT)</a:t>
            </a:r>
            <a:endParaRPr lang="it-IT" sz="2200" dirty="0">
              <a:solidFill>
                <a:schemeClr val="tx1"/>
              </a:solidFill>
              <a:latin typeface="Times New Roman" panose="02020603050405020304" pitchFamily="18" charset="0"/>
              <a:ea typeface="PMingLiU" panose="02020500000000000000" pitchFamily="18" charset="-120"/>
              <a:cs typeface="Arial" panose="020B0604020202020204" pitchFamily="34" charset="0"/>
            </a:endParaRPr>
          </a:p>
          <a:p>
            <a:pPr algn="ctr">
              <a:lnSpc>
                <a:spcPct val="107000"/>
              </a:lnSpc>
              <a:spcAft>
                <a:spcPts val="0"/>
              </a:spcAft>
            </a:pPr>
            <a:r>
              <a:rPr lang="it-IT" sz="22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it-IT" sz="2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100% dei posti per il 2019/20</a:t>
            </a:r>
            <a:r>
              <a:rPr lang="it-IT" sz="22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e </a:t>
            </a:r>
            <a:r>
              <a:rPr lang="it-IT" sz="2200" b="1" dirty="0">
                <a:solidFill>
                  <a:srgbClr val="FF0000"/>
                </a:solidFill>
                <a:latin typeface="Times New Roman" panose="02020603050405020304" pitchFamily="18" charset="0"/>
                <a:ea typeface="PMingLiU" panose="02020500000000000000" pitchFamily="18" charset="-120"/>
                <a:cs typeface="Times New Roman" panose="02020603050405020304" pitchFamily="18" charset="0"/>
              </a:rPr>
              <a:t>percentuali decrescenti per gli anni scolastici successivi</a:t>
            </a:r>
            <a:r>
              <a:rPr lang="it-IT" sz="22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fino a scorrimento integrale delle graduatorie)</a:t>
            </a:r>
            <a:endParaRPr lang="it-IT" sz="2200" dirty="0">
              <a:effectLst/>
              <a:latin typeface="Times New Roman" panose="02020603050405020304" pitchFamily="18" charset="0"/>
              <a:ea typeface="PMingLiU" panose="02020500000000000000" pitchFamily="18" charset="-120"/>
              <a:cs typeface="Arial" panose="020B0604020202020204" pitchFamily="34" charset="0"/>
            </a:endParaRPr>
          </a:p>
        </p:txBody>
      </p:sp>
      <p:sp>
        <p:nvSpPr>
          <p:cNvPr id="18" name="Rettangolo 17"/>
          <p:cNvSpPr/>
          <p:nvPr/>
        </p:nvSpPr>
        <p:spPr>
          <a:xfrm>
            <a:off x="6818792" y="4614433"/>
            <a:ext cx="3909219" cy="78393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Aft>
                <a:spcPts val="0"/>
              </a:spcAft>
            </a:pPr>
            <a:r>
              <a:rPr lang="it-IT" sz="2200" b="1" dirty="0">
                <a:solidFill>
                  <a:srgbClr val="000000"/>
                </a:solidFill>
                <a:latin typeface="Times New Roman" panose="02020603050405020304" pitchFamily="18" charset="0"/>
                <a:ea typeface="PMingLiU" panose="02020500000000000000" pitchFamily="18" charset="-120"/>
                <a:cs typeface="Arial" panose="020B0604020202020204" pitchFamily="34" charset="0"/>
              </a:rPr>
              <a:t>Concorsi </a:t>
            </a:r>
            <a:r>
              <a:rPr lang="it-IT" sz="2200" b="1" dirty="0" smtClean="0">
                <a:solidFill>
                  <a:srgbClr val="000000"/>
                </a:solidFill>
                <a:latin typeface="Times New Roman" panose="02020603050405020304" pitchFamily="18" charset="0"/>
                <a:ea typeface="PMingLiU" panose="02020500000000000000" pitchFamily="18" charset="-120"/>
                <a:cs typeface="Arial" panose="020B0604020202020204" pitchFamily="34" charset="0"/>
              </a:rPr>
              <a:t>ordinari</a:t>
            </a:r>
            <a:r>
              <a:rPr lang="it-IT" sz="2200" dirty="0" smtClean="0">
                <a:latin typeface="Times New Roman" panose="02020603050405020304" pitchFamily="18" charset="0"/>
                <a:ea typeface="PMingLiU" panose="02020500000000000000" pitchFamily="18" charset="-120"/>
                <a:cs typeface="Arial" panose="020B0604020202020204" pitchFamily="34" charset="0"/>
              </a:rPr>
              <a:t> </a:t>
            </a:r>
            <a:r>
              <a:rPr lang="it-IT" sz="2000" dirty="0" smtClean="0">
                <a:solidFill>
                  <a:srgbClr val="000000"/>
                </a:solidFill>
                <a:latin typeface="Times New Roman" panose="02020603050405020304" pitchFamily="18" charset="0"/>
                <a:ea typeface="PMingLiU" panose="02020500000000000000" pitchFamily="18" charset="-120"/>
              </a:rPr>
              <a:t>(</a:t>
            </a:r>
            <a:r>
              <a:rPr lang="it-IT" sz="2000" b="1" dirty="0" smtClean="0">
                <a:solidFill>
                  <a:srgbClr val="FF0000"/>
                </a:solidFill>
                <a:latin typeface="Times New Roman" panose="02020603050405020304" pitchFamily="18" charset="0"/>
                <a:ea typeface="PMingLiU" panose="02020500000000000000" pitchFamily="18" charset="-120"/>
              </a:rPr>
              <a:t>percentuali crescenti dal 2020/21</a:t>
            </a:r>
            <a:r>
              <a:rPr lang="it-IT" sz="2000" dirty="0" smtClean="0">
                <a:solidFill>
                  <a:srgbClr val="000000"/>
                </a:solidFill>
                <a:latin typeface="Times New Roman" panose="02020603050405020304" pitchFamily="18" charset="0"/>
                <a:ea typeface="PMingLiU" panose="02020500000000000000" pitchFamily="18" charset="-120"/>
              </a:rPr>
              <a:t>) </a:t>
            </a:r>
            <a:endParaRPr lang="it-IT" sz="2000" dirty="0"/>
          </a:p>
        </p:txBody>
      </p:sp>
      <p:sp>
        <p:nvSpPr>
          <p:cNvPr id="19" name="Rettangolo 18"/>
          <p:cNvSpPr/>
          <p:nvPr/>
        </p:nvSpPr>
        <p:spPr>
          <a:xfrm>
            <a:off x="6818791" y="5409892"/>
            <a:ext cx="3909219" cy="16730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Aft>
                <a:spcPts val="800"/>
              </a:spcAft>
            </a:pPr>
            <a:r>
              <a:rPr lang="it-IT" sz="2400" b="1" dirty="0">
                <a:solidFill>
                  <a:srgbClr val="000000"/>
                </a:solidFill>
                <a:latin typeface="Times New Roman" panose="02020603050405020304" pitchFamily="18" charset="0"/>
                <a:ea typeface="PMingLiU" panose="02020500000000000000" pitchFamily="18" charset="-120"/>
                <a:cs typeface="Arial" panose="020B0604020202020204" pitchFamily="34" charset="0"/>
              </a:rPr>
              <a:t>In prima applicazione, </a:t>
            </a:r>
            <a:r>
              <a:rPr lang="it-IT" sz="2400" b="1" u="sng" dirty="0">
                <a:solidFill>
                  <a:srgbClr val="FF0000"/>
                </a:solidFill>
                <a:latin typeface="Times New Roman" panose="02020603050405020304" pitchFamily="18" charset="0"/>
                <a:ea typeface="PMingLiU" panose="02020500000000000000" pitchFamily="18" charset="-120"/>
                <a:cs typeface="Arial" panose="020B0604020202020204" pitchFamily="34" charset="0"/>
              </a:rPr>
              <a:t>riserva del 10%</a:t>
            </a:r>
            <a:r>
              <a:rPr lang="it-IT" sz="2400" b="1" dirty="0">
                <a:solidFill>
                  <a:srgbClr val="FF0000"/>
                </a:solidFill>
                <a:latin typeface="Times New Roman" panose="02020603050405020304" pitchFamily="18" charset="0"/>
                <a:ea typeface="PMingLiU" panose="02020500000000000000" pitchFamily="18" charset="-120"/>
                <a:cs typeface="Arial" panose="020B0604020202020204" pitchFamily="34" charset="0"/>
              </a:rPr>
              <a:t> </a:t>
            </a:r>
            <a:r>
              <a:rPr lang="it-IT" sz="2400" b="1" dirty="0">
                <a:solidFill>
                  <a:srgbClr val="000000"/>
                </a:solidFill>
                <a:latin typeface="Times New Roman" panose="02020603050405020304" pitchFamily="18" charset="0"/>
                <a:ea typeface="PMingLiU" panose="02020500000000000000" pitchFamily="18" charset="-120"/>
                <a:cs typeface="Arial" panose="020B0604020202020204" pitchFamily="34" charset="0"/>
              </a:rPr>
              <a:t>dei posti ai docenti con </a:t>
            </a:r>
            <a:r>
              <a:rPr lang="it-IT" sz="2400" b="1" dirty="0" smtClean="0">
                <a:solidFill>
                  <a:srgbClr val="000000"/>
                </a:solidFill>
                <a:latin typeface="Times New Roman" panose="02020603050405020304" pitchFamily="18" charset="0"/>
                <a:ea typeface="PMingLiU" panose="02020500000000000000" pitchFamily="18" charset="-120"/>
                <a:cs typeface="Arial" panose="020B0604020202020204" pitchFamily="34" charset="0"/>
              </a:rPr>
              <a:t>almeno 3 annualità di servizio</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p:txBody>
      </p:sp>
      <p:sp>
        <p:nvSpPr>
          <p:cNvPr id="20" name="Rettangolo 19"/>
          <p:cNvSpPr/>
          <p:nvPr/>
        </p:nvSpPr>
        <p:spPr>
          <a:xfrm>
            <a:off x="11325477" y="4556911"/>
            <a:ext cx="3909219" cy="816890"/>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Aft>
                <a:spcPts val="0"/>
              </a:spcAft>
            </a:pPr>
            <a:r>
              <a:rPr lang="it-IT" sz="2200" b="1" dirty="0" smtClean="0">
                <a:solidFill>
                  <a:srgbClr val="000000"/>
                </a:solidFill>
                <a:latin typeface="Times New Roman" panose="02020603050405020304" pitchFamily="18" charset="0"/>
                <a:ea typeface="PMingLiU" panose="02020500000000000000" pitchFamily="18" charset="-120"/>
                <a:cs typeface="Arial" panose="020B0604020202020204" pitchFamily="34" charset="0"/>
              </a:rPr>
              <a:t>Procedura selettiva di stabilizzazione</a:t>
            </a:r>
            <a:endParaRPr lang="it-IT" sz="2000" dirty="0"/>
          </a:p>
        </p:txBody>
      </p:sp>
      <p:sp>
        <p:nvSpPr>
          <p:cNvPr id="21" name="Rettangolo 20"/>
          <p:cNvSpPr/>
          <p:nvPr/>
        </p:nvSpPr>
        <p:spPr>
          <a:xfrm>
            <a:off x="11325478" y="5397370"/>
            <a:ext cx="3909219" cy="1673022"/>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Aft>
                <a:spcPts val="800"/>
              </a:spcAft>
            </a:pPr>
            <a:r>
              <a:rPr lang="it-IT" sz="2400" b="1" dirty="0" smtClean="0">
                <a:solidFill>
                  <a:srgbClr val="000000"/>
                </a:solidFill>
                <a:latin typeface="Times New Roman" panose="02020603050405020304" pitchFamily="18" charset="0"/>
                <a:ea typeface="PMingLiU" panose="02020500000000000000" pitchFamily="18" charset="-120"/>
                <a:cs typeface="Arial" panose="020B0604020202020204" pitchFamily="34" charset="0"/>
              </a:rPr>
              <a:t>Riservata ai precari con 3 anni di servizio nella scuola statale e almeno 1 anno sulla classe di concorso</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p:txBody>
      </p:sp>
      <p:sp>
        <p:nvSpPr>
          <p:cNvPr id="22" name="Freccia a destra 21"/>
          <p:cNvSpPr/>
          <p:nvPr/>
        </p:nvSpPr>
        <p:spPr>
          <a:xfrm rot="2838247">
            <a:off x="11598106" y="3343481"/>
            <a:ext cx="1578386" cy="565025"/>
          </a:xfrm>
          <a:prstGeom prst="rightArrow">
            <a:avLst>
              <a:gd name="adj1" fmla="val 562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Tree>
    <p:extLst>
      <p:ext uri="{BB962C8B-B14F-4D97-AF65-F5344CB8AC3E}">
        <p14:creationId xmlns:p14="http://schemas.microsoft.com/office/powerpoint/2010/main" val="1955461495"/>
      </p:ext>
    </p:extLst>
  </p:cSld>
  <p:clrMapOvr>
    <a:masterClrMapping/>
  </p:clrMapOvr>
  <mc:AlternateContent xmlns:mc="http://schemas.openxmlformats.org/markup-compatibility/2006">
    <mc:Choice xmlns:p14="http://schemas.microsoft.com/office/powerpoint/2010/main" Requires="p14">
      <p:transition spd="slow" p14:dur="3000" advClick="0" advTm="30000">
        <p:randomBar dir="vert"/>
      </p:transition>
    </mc:Choice>
    <mc:Fallback>
      <p:transition spd="slow" advClick="0" advTm="3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14" presetClass="entr" presetSubtype="10" fill="hold" grpId="0" nodeType="after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2000"/>
                                        <p:tgtEl>
                                          <p:spTgt spid="8"/>
                                        </p:tgtEl>
                                      </p:cBhvr>
                                    </p:animEffect>
                                  </p:childTnLst>
                                </p:cTn>
                              </p:par>
                            </p:childTnLst>
                          </p:cTn>
                        </p:par>
                        <p:par>
                          <p:cTn id="26" fill="hold">
                            <p:stCondLst>
                              <p:cond delay="12000"/>
                            </p:stCondLst>
                            <p:childTnLst>
                              <p:par>
                                <p:cTn id="27" presetID="10" presetClass="entr" presetSubtype="0" fill="hold" grpId="0" nodeType="after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3000"/>
                                        <p:tgtEl>
                                          <p:spTgt spid="17"/>
                                        </p:tgtEl>
                                      </p:cBhvr>
                                    </p:animEffect>
                                  </p:childTnLst>
                                </p:cTn>
                              </p:par>
                            </p:childTnLst>
                          </p:cTn>
                        </p:par>
                        <p:par>
                          <p:cTn id="30" fill="hold">
                            <p:stCondLst>
                              <p:cond delay="16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par>
                          <p:cTn id="34" fill="hold">
                            <p:stCondLst>
                              <p:cond delay="18000"/>
                            </p:stCondLst>
                            <p:childTnLst>
                              <p:par>
                                <p:cTn id="35" presetID="14" presetClass="entr" presetSubtype="1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2000"/>
                                        <p:tgtEl>
                                          <p:spTgt spid="9"/>
                                        </p:tgtEl>
                                      </p:cBhvr>
                                    </p:animEffect>
                                  </p:childTnLst>
                                </p:cTn>
                              </p:par>
                            </p:childTnLst>
                          </p:cTn>
                        </p:par>
                        <p:par>
                          <p:cTn id="38" fill="hold">
                            <p:stCondLst>
                              <p:cond delay="20000"/>
                            </p:stCondLst>
                            <p:childTnLst>
                              <p:par>
                                <p:cTn id="39" presetID="10" presetClass="entr"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3000"/>
                                        <p:tgtEl>
                                          <p:spTgt spid="18"/>
                                        </p:tgtEl>
                                      </p:cBhvr>
                                    </p:animEffect>
                                  </p:childTnLst>
                                </p:cTn>
                              </p:par>
                            </p:childTnLst>
                          </p:cTn>
                        </p:par>
                        <p:par>
                          <p:cTn id="42" fill="hold">
                            <p:stCondLst>
                              <p:cond delay="24000"/>
                            </p:stCondLst>
                            <p:childTnLst>
                              <p:par>
                                <p:cTn id="43" presetID="10" presetClass="entr" presetSubtype="0" fill="hold" grpId="0" nodeType="afterEffect">
                                  <p:stCondLst>
                                    <p:cond delay="1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3000"/>
                                        <p:tgtEl>
                                          <p:spTgt spid="19"/>
                                        </p:tgtEl>
                                      </p:cBhvr>
                                    </p:animEffect>
                                  </p:childTnLst>
                                </p:cTn>
                              </p:par>
                            </p:childTnLst>
                          </p:cTn>
                        </p:par>
                        <p:par>
                          <p:cTn id="46" fill="hold">
                            <p:stCondLst>
                              <p:cond delay="28000"/>
                            </p:stCondLst>
                            <p:childTnLst>
                              <p:par>
                                <p:cTn id="47" presetID="14" presetClass="entr" presetSubtype="10" fill="hold" grpId="0" nodeType="afterEffect">
                                  <p:stCondLst>
                                    <p:cond delay="100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2000"/>
                                        <p:tgtEl>
                                          <p:spTgt spid="22"/>
                                        </p:tgtEl>
                                      </p:cBhvr>
                                    </p:animEffect>
                                  </p:childTnLst>
                                </p:cTn>
                              </p:par>
                            </p:childTnLst>
                          </p:cTn>
                        </p:par>
                        <p:par>
                          <p:cTn id="50" fill="hold">
                            <p:stCondLst>
                              <p:cond delay="31000"/>
                            </p:stCondLst>
                            <p:childTnLst>
                              <p:par>
                                <p:cTn id="51" presetID="14" presetClass="entr" presetSubtype="10" fill="hold" grpId="0" nodeType="afterEffect">
                                  <p:stCondLst>
                                    <p:cond delay="100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2000"/>
                                        <p:tgtEl>
                                          <p:spTgt spid="20"/>
                                        </p:tgtEl>
                                      </p:cBhvr>
                                    </p:animEffect>
                                  </p:childTnLst>
                                </p:cTn>
                              </p:par>
                            </p:childTnLst>
                          </p:cTn>
                        </p:par>
                        <p:par>
                          <p:cTn id="54" fill="hold">
                            <p:stCondLst>
                              <p:cond delay="34000"/>
                            </p:stCondLst>
                            <p:childTnLst>
                              <p:par>
                                <p:cTn id="55" presetID="14" presetClass="entr" presetSubtype="10" fill="hold" grpId="0" nodeType="afterEffect">
                                  <p:stCondLst>
                                    <p:cond delay="100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p:bldP spid="7" grpId="0" animBg="1"/>
      <p:bldP spid="8" grpId="0" animBg="1"/>
      <p:bldP spid="9"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553145"/>
            <a:ext cx="144863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zh-TW" sz="2800" b="1" dirty="0" smtClean="0">
                <a:solidFill>
                  <a:srgbClr val="0070C0"/>
                </a:solidFill>
                <a:latin typeface="Times New Roman" panose="02020603050405020304" pitchFamily="18" charset="0"/>
                <a:ea typeface="PMingLiU" panose="02020500000000000000" pitchFamily="18" charset="-120"/>
                <a:cs typeface="Times New Roman" panose="02020603050405020304" pitchFamily="18" charset="0"/>
              </a:rPr>
              <a:t>% di posti tra concorsi: 2016 - 2018 </a:t>
            </a:r>
            <a:r>
              <a:rPr lang="it-IT" altLang="zh-TW" sz="2800" b="1" dirty="0">
                <a:solidFill>
                  <a:srgbClr val="0070C0"/>
                </a:solidFill>
                <a:latin typeface="Times New Roman" panose="02020603050405020304" pitchFamily="18" charset="0"/>
                <a:ea typeface="PMingLiU" panose="02020500000000000000" pitchFamily="18" charset="-120"/>
                <a:cs typeface="Times New Roman" panose="02020603050405020304" pitchFamily="18" charset="0"/>
              </a:rPr>
              <a:t>-</a:t>
            </a:r>
            <a:r>
              <a:rPr lang="it-IT" altLang="zh-TW" sz="2800" b="1" dirty="0" smtClean="0">
                <a:solidFill>
                  <a:srgbClr val="0070C0"/>
                </a:solidFill>
                <a:latin typeface="Times New Roman" panose="02020603050405020304" pitchFamily="18" charset="0"/>
                <a:ea typeface="PMingLiU" panose="02020500000000000000" pitchFamily="18" charset="-120"/>
                <a:cs typeface="Times New Roman" panose="02020603050405020304" pitchFamily="18" charset="0"/>
              </a:rPr>
              <a:t> nuovi concorsi 2019</a:t>
            </a:r>
            <a:endParaRPr kumimoji="0" lang="it-IT" altLang="zh-TW" sz="3200" b="0" i="0" u="none" strike="noStrike" cap="none" normalizeH="0" baseline="0" dirty="0" smtClean="0">
              <a:ln>
                <a:noFill/>
              </a:ln>
              <a:solidFill>
                <a:srgbClr val="0070C0"/>
              </a:solidFill>
              <a:effectLst/>
              <a:latin typeface="Arial" panose="020B0604020202020204" pitchFamily="34" charset="0"/>
            </a:endParaRPr>
          </a:p>
        </p:txBody>
      </p:sp>
      <p:graphicFrame>
        <p:nvGraphicFramePr>
          <p:cNvPr id="15" name="Tabella 14"/>
          <p:cNvGraphicFramePr>
            <a:graphicFrameLocks noGrp="1"/>
          </p:cNvGraphicFramePr>
          <p:nvPr>
            <p:extLst>
              <p:ext uri="{D42A27DB-BD31-4B8C-83A1-F6EECF244321}">
                <p14:modId xmlns:p14="http://schemas.microsoft.com/office/powerpoint/2010/main" val="1867064303"/>
              </p:ext>
            </p:extLst>
          </p:nvPr>
        </p:nvGraphicFramePr>
        <p:xfrm>
          <a:off x="268939" y="2773950"/>
          <a:ext cx="5239232" cy="3132053"/>
        </p:xfrm>
        <a:graphic>
          <a:graphicData uri="http://schemas.openxmlformats.org/drawingml/2006/table">
            <a:tbl>
              <a:tblPr firstRow="1" firstCol="1" bandRow="1">
                <a:tableStyleId>{69CF1AB2-1976-4502-BF36-3FF5EA218861}</a:tableStyleId>
              </a:tblPr>
              <a:tblGrid>
                <a:gridCol w="2804673"/>
                <a:gridCol w="2434559"/>
              </a:tblGrid>
              <a:tr h="382095">
                <a:tc gridSpan="2">
                  <a:txBody>
                    <a:bodyPr/>
                    <a:lstStyle/>
                    <a:p>
                      <a:pPr algn="ctr">
                        <a:lnSpc>
                          <a:spcPct val="107000"/>
                        </a:lnSpc>
                        <a:spcAft>
                          <a:spcPts val="0"/>
                        </a:spcAft>
                      </a:pPr>
                      <a:r>
                        <a:rPr lang="it-IT" sz="2400" dirty="0">
                          <a:effectLst/>
                        </a:rPr>
                        <a:t>% assunzioni garantite </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r>
              <a:tr h="338512">
                <a:tc>
                  <a:txBody>
                    <a:bodyPr/>
                    <a:lstStyle/>
                    <a:p>
                      <a:pPr algn="just">
                        <a:lnSpc>
                          <a:spcPct val="107000"/>
                        </a:lnSpc>
                        <a:spcAft>
                          <a:spcPts val="0"/>
                        </a:spcAft>
                      </a:pPr>
                      <a:r>
                        <a:rPr lang="it-IT" sz="2400" dirty="0">
                          <a:effectLst/>
                        </a:rPr>
                        <a:t>19/20 – 100%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a:txBody>
                    <a:bodyPr/>
                    <a:lstStyle/>
                    <a:p>
                      <a:pPr algn="just">
                        <a:lnSpc>
                          <a:spcPct val="107000"/>
                        </a:lnSpc>
                        <a:spcAft>
                          <a:spcPts val="0"/>
                        </a:spcAft>
                      </a:pPr>
                      <a:r>
                        <a:rPr lang="it-IT" sz="2400" dirty="0">
                          <a:effectLst/>
                        </a:rPr>
                        <a:t> </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r>
              <a:tr h="369173">
                <a:tc>
                  <a:txBody>
                    <a:bodyPr/>
                    <a:lstStyle/>
                    <a:p>
                      <a:pPr algn="just">
                        <a:lnSpc>
                          <a:spcPct val="107000"/>
                        </a:lnSpc>
                        <a:spcAft>
                          <a:spcPts val="0"/>
                        </a:spcAft>
                      </a:pPr>
                      <a:r>
                        <a:rPr lang="it-IT" sz="2400" dirty="0">
                          <a:effectLst/>
                        </a:rPr>
                        <a:t>20/21 – 80%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a:txBody>
                    <a:bodyPr/>
                    <a:lstStyle/>
                    <a:p>
                      <a:pPr algn="just">
                        <a:lnSpc>
                          <a:spcPct val="107000"/>
                        </a:lnSpc>
                        <a:spcAft>
                          <a:spcPts val="0"/>
                        </a:spcAft>
                      </a:pPr>
                      <a:r>
                        <a:rPr lang="it-IT" sz="2400" dirty="0">
                          <a:effectLst/>
                        </a:rPr>
                        <a:t>21/22 – 80%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r>
              <a:tr h="367178">
                <a:tc>
                  <a:txBody>
                    <a:bodyPr/>
                    <a:lstStyle/>
                    <a:p>
                      <a:pPr algn="just">
                        <a:lnSpc>
                          <a:spcPct val="107000"/>
                        </a:lnSpc>
                        <a:spcAft>
                          <a:spcPts val="0"/>
                        </a:spcAft>
                      </a:pPr>
                      <a:r>
                        <a:rPr lang="it-IT" sz="2400">
                          <a:effectLst/>
                        </a:rPr>
                        <a:t>22/23 – 60% posti</a:t>
                      </a:r>
                      <a:endParaRPr lang="it-IT" sz="240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a:txBody>
                    <a:bodyPr/>
                    <a:lstStyle/>
                    <a:p>
                      <a:pPr algn="just">
                        <a:lnSpc>
                          <a:spcPct val="107000"/>
                        </a:lnSpc>
                        <a:spcAft>
                          <a:spcPts val="0"/>
                        </a:spcAft>
                      </a:pPr>
                      <a:r>
                        <a:rPr lang="it-IT" sz="2400" dirty="0">
                          <a:effectLst/>
                        </a:rPr>
                        <a:t>23/24 – 60%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r>
              <a:tr h="365182">
                <a:tc>
                  <a:txBody>
                    <a:bodyPr/>
                    <a:lstStyle/>
                    <a:p>
                      <a:pPr algn="just">
                        <a:lnSpc>
                          <a:spcPct val="107000"/>
                        </a:lnSpc>
                        <a:spcAft>
                          <a:spcPts val="0"/>
                        </a:spcAft>
                      </a:pPr>
                      <a:r>
                        <a:rPr lang="it-IT" sz="2400">
                          <a:effectLst/>
                        </a:rPr>
                        <a:t>24/25 – 40% posti</a:t>
                      </a:r>
                      <a:endParaRPr lang="it-IT" sz="240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a:txBody>
                    <a:bodyPr/>
                    <a:lstStyle/>
                    <a:p>
                      <a:pPr algn="just">
                        <a:lnSpc>
                          <a:spcPct val="107000"/>
                        </a:lnSpc>
                        <a:spcAft>
                          <a:spcPts val="0"/>
                        </a:spcAft>
                      </a:pPr>
                      <a:r>
                        <a:rPr lang="it-IT" sz="2400" dirty="0">
                          <a:effectLst/>
                        </a:rPr>
                        <a:t>25/26 – 40%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r>
              <a:tr h="363186">
                <a:tc>
                  <a:txBody>
                    <a:bodyPr/>
                    <a:lstStyle/>
                    <a:p>
                      <a:pPr algn="just">
                        <a:lnSpc>
                          <a:spcPct val="107000"/>
                        </a:lnSpc>
                        <a:spcAft>
                          <a:spcPts val="0"/>
                        </a:spcAft>
                      </a:pPr>
                      <a:r>
                        <a:rPr lang="it-IT" sz="2400" dirty="0">
                          <a:effectLst/>
                        </a:rPr>
                        <a:t>26/27 – 30% posti </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a:txBody>
                    <a:bodyPr/>
                    <a:lstStyle/>
                    <a:p>
                      <a:pPr algn="just">
                        <a:lnSpc>
                          <a:spcPct val="107000"/>
                        </a:lnSpc>
                        <a:spcAft>
                          <a:spcPts val="0"/>
                        </a:spcAft>
                      </a:pPr>
                      <a:r>
                        <a:rPr lang="it-IT" sz="2400" dirty="0">
                          <a:effectLst/>
                        </a:rPr>
                        <a:t>27/28 – 30%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r>
              <a:tr h="783947">
                <a:tc gridSpan="2">
                  <a:txBody>
                    <a:bodyPr/>
                    <a:lstStyle/>
                    <a:p>
                      <a:pPr algn="ctr">
                        <a:lnSpc>
                          <a:spcPct val="107000"/>
                        </a:lnSpc>
                        <a:spcAft>
                          <a:spcPts val="0"/>
                        </a:spcAft>
                      </a:pPr>
                      <a:r>
                        <a:rPr lang="it-IT" sz="2400" dirty="0">
                          <a:effectLst/>
                        </a:rPr>
                        <a:t>Dal </a:t>
                      </a:r>
                      <a:r>
                        <a:rPr lang="it-IT" sz="2400" dirty="0" smtClean="0">
                          <a:effectLst/>
                        </a:rPr>
                        <a:t>2028/2029   20</a:t>
                      </a:r>
                      <a:r>
                        <a:rPr lang="it-IT" sz="2400" dirty="0">
                          <a:effectLst/>
                        </a:rPr>
                        <a:t>% </a:t>
                      </a:r>
                      <a:r>
                        <a:rPr lang="it-IT" sz="2400" dirty="0" smtClean="0">
                          <a:effectLst/>
                        </a:rPr>
                        <a:t>posti</a:t>
                      </a:r>
                    </a:p>
                    <a:p>
                      <a:pPr algn="ctr">
                        <a:lnSpc>
                          <a:spcPct val="107000"/>
                        </a:lnSpc>
                        <a:spcAft>
                          <a:spcPts val="0"/>
                        </a:spcAft>
                      </a:pPr>
                      <a:r>
                        <a:rPr lang="it-IT" sz="2400" dirty="0" smtClean="0">
                          <a:effectLst/>
                        </a:rPr>
                        <a:t>(</a:t>
                      </a:r>
                      <a:r>
                        <a:rPr lang="it-IT" sz="2400" dirty="0">
                          <a:effectLst/>
                        </a:rPr>
                        <a:t>fino a esaurimento)</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r>
            </a:tbl>
          </a:graphicData>
        </a:graphic>
      </p:graphicFrame>
      <p:sp>
        <p:nvSpPr>
          <p:cNvPr id="19" name="Rettangolo 18"/>
          <p:cNvSpPr/>
          <p:nvPr/>
        </p:nvSpPr>
        <p:spPr>
          <a:xfrm>
            <a:off x="6213210" y="5969262"/>
            <a:ext cx="5282104" cy="882678"/>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07000"/>
              </a:lnSpc>
              <a:spcAft>
                <a:spcPts val="800"/>
              </a:spcAft>
            </a:pPr>
            <a:r>
              <a:rPr lang="it-IT" sz="2400" b="1" dirty="0">
                <a:solidFill>
                  <a:srgbClr val="000000"/>
                </a:solidFill>
                <a:latin typeface="Times New Roman" panose="02020603050405020304" pitchFamily="18" charset="0"/>
                <a:ea typeface="PMingLiU" panose="02020500000000000000" pitchFamily="18" charset="-120"/>
                <a:cs typeface="Arial" panose="020B0604020202020204" pitchFamily="34" charset="0"/>
              </a:rPr>
              <a:t>In prima applicazione, </a:t>
            </a:r>
            <a:r>
              <a:rPr lang="it-IT" sz="2400" b="1" u="sng" dirty="0">
                <a:solidFill>
                  <a:srgbClr val="7030A0"/>
                </a:solidFill>
                <a:latin typeface="Times New Roman" panose="02020603050405020304" pitchFamily="18" charset="0"/>
                <a:ea typeface="PMingLiU" panose="02020500000000000000" pitchFamily="18" charset="-120"/>
                <a:cs typeface="Arial" panose="020B0604020202020204" pitchFamily="34" charset="0"/>
              </a:rPr>
              <a:t>riserva del 10%</a:t>
            </a:r>
            <a:r>
              <a:rPr lang="it-IT" sz="2400" b="1" dirty="0">
                <a:solidFill>
                  <a:srgbClr val="7030A0"/>
                </a:solidFill>
                <a:latin typeface="Times New Roman" panose="02020603050405020304" pitchFamily="18" charset="0"/>
                <a:ea typeface="PMingLiU" panose="02020500000000000000" pitchFamily="18" charset="-120"/>
                <a:cs typeface="Arial" panose="020B0604020202020204" pitchFamily="34" charset="0"/>
              </a:rPr>
              <a:t> </a:t>
            </a:r>
            <a:r>
              <a:rPr lang="it-IT" sz="2400" b="1" dirty="0">
                <a:solidFill>
                  <a:srgbClr val="000000"/>
                </a:solidFill>
                <a:latin typeface="Times New Roman" panose="02020603050405020304" pitchFamily="18" charset="0"/>
                <a:ea typeface="PMingLiU" panose="02020500000000000000" pitchFamily="18" charset="-120"/>
                <a:cs typeface="Arial" panose="020B0604020202020204" pitchFamily="34" charset="0"/>
              </a:rPr>
              <a:t>dei posti ai docenti con 3 annualità</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p:txBody>
      </p:sp>
      <p:graphicFrame>
        <p:nvGraphicFramePr>
          <p:cNvPr id="20" name="Tabella 19"/>
          <p:cNvGraphicFramePr>
            <a:graphicFrameLocks noGrp="1"/>
          </p:cNvGraphicFramePr>
          <p:nvPr>
            <p:extLst>
              <p:ext uri="{D42A27DB-BD31-4B8C-83A1-F6EECF244321}">
                <p14:modId xmlns:p14="http://schemas.microsoft.com/office/powerpoint/2010/main" val="3988749596"/>
              </p:ext>
            </p:extLst>
          </p:nvPr>
        </p:nvGraphicFramePr>
        <p:xfrm>
          <a:off x="6213210" y="2796587"/>
          <a:ext cx="5282104" cy="3130807"/>
        </p:xfrm>
        <a:graphic>
          <a:graphicData uri="http://schemas.openxmlformats.org/drawingml/2006/table">
            <a:tbl>
              <a:tblPr firstRow="1" firstCol="1" bandRow="1">
                <a:tableStyleId>{69CF1AB2-1976-4502-BF36-3FF5EA218861}</a:tableStyleId>
              </a:tblPr>
              <a:tblGrid>
                <a:gridCol w="2800161"/>
                <a:gridCol w="2481943"/>
              </a:tblGrid>
              <a:tr h="135961">
                <a:tc gridSpan="2">
                  <a:txBody>
                    <a:bodyPr/>
                    <a:lstStyle/>
                    <a:p>
                      <a:pPr algn="ctr">
                        <a:lnSpc>
                          <a:spcPct val="107000"/>
                        </a:lnSpc>
                        <a:spcAft>
                          <a:spcPts val="0"/>
                        </a:spcAft>
                      </a:pPr>
                      <a:r>
                        <a:rPr lang="it-IT" sz="2400" dirty="0" smtClean="0">
                          <a:effectLst/>
                          <a:latin typeface="Times New Roman" panose="02020603050405020304" pitchFamily="18" charset="0"/>
                          <a:ea typeface="PMingLiU" panose="02020500000000000000" pitchFamily="18" charset="-120"/>
                          <a:cs typeface="Arial" panose="020B0604020202020204" pitchFamily="34" charset="0"/>
                        </a:rPr>
                        <a:t>24.250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r>
              <a:tr h="0">
                <a:tc>
                  <a:txBody>
                    <a:bodyPr/>
                    <a:lstStyle/>
                    <a:p>
                      <a:pPr algn="just">
                        <a:lnSpc>
                          <a:spcPct val="107000"/>
                        </a:lnSpc>
                        <a:spcAft>
                          <a:spcPts val="0"/>
                        </a:spcAft>
                      </a:pP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a:txBody>
                    <a:bodyPr/>
                    <a:lstStyle/>
                    <a:p>
                      <a:pPr algn="just">
                        <a:lnSpc>
                          <a:spcPct val="107000"/>
                        </a:lnSpc>
                        <a:spcAft>
                          <a:spcPts val="0"/>
                        </a:spcAft>
                      </a:pP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r>
              <a:tr h="0">
                <a:tc>
                  <a:txBody>
                    <a:bodyPr/>
                    <a:lstStyle/>
                    <a:p>
                      <a:pPr algn="just">
                        <a:lnSpc>
                          <a:spcPct val="107000"/>
                        </a:lnSpc>
                        <a:spcAft>
                          <a:spcPts val="0"/>
                        </a:spcAft>
                      </a:pPr>
                      <a:r>
                        <a:rPr lang="it-IT" sz="2400" dirty="0">
                          <a:effectLst/>
                        </a:rPr>
                        <a:t>20/21 – 20%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a:txBody>
                    <a:bodyPr/>
                    <a:lstStyle/>
                    <a:p>
                      <a:pPr algn="just">
                        <a:lnSpc>
                          <a:spcPct val="107000"/>
                        </a:lnSpc>
                        <a:spcAft>
                          <a:spcPts val="0"/>
                        </a:spcAft>
                      </a:pPr>
                      <a:r>
                        <a:rPr lang="it-IT" sz="2400" dirty="0">
                          <a:effectLst/>
                        </a:rPr>
                        <a:t>21/22 – 20%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r>
              <a:tr h="0">
                <a:tc>
                  <a:txBody>
                    <a:bodyPr/>
                    <a:lstStyle/>
                    <a:p>
                      <a:pPr algn="just">
                        <a:lnSpc>
                          <a:spcPct val="107000"/>
                        </a:lnSpc>
                        <a:spcAft>
                          <a:spcPts val="0"/>
                        </a:spcAft>
                      </a:pPr>
                      <a:r>
                        <a:rPr lang="it-IT" sz="2400" dirty="0">
                          <a:effectLst/>
                        </a:rPr>
                        <a:t>22/23 – 40%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a:txBody>
                    <a:bodyPr/>
                    <a:lstStyle/>
                    <a:p>
                      <a:pPr algn="just">
                        <a:lnSpc>
                          <a:spcPct val="107000"/>
                        </a:lnSpc>
                        <a:spcAft>
                          <a:spcPts val="0"/>
                        </a:spcAft>
                      </a:pPr>
                      <a:r>
                        <a:rPr lang="it-IT" sz="2400" dirty="0">
                          <a:effectLst/>
                        </a:rPr>
                        <a:t>23/24 – 40%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r>
              <a:tr h="0">
                <a:tc>
                  <a:txBody>
                    <a:bodyPr/>
                    <a:lstStyle/>
                    <a:p>
                      <a:pPr algn="just">
                        <a:lnSpc>
                          <a:spcPct val="107000"/>
                        </a:lnSpc>
                        <a:spcAft>
                          <a:spcPts val="0"/>
                        </a:spcAft>
                      </a:pPr>
                      <a:r>
                        <a:rPr lang="it-IT" sz="2400" dirty="0">
                          <a:effectLst/>
                        </a:rPr>
                        <a:t>24/25 – 60%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a:txBody>
                    <a:bodyPr/>
                    <a:lstStyle/>
                    <a:p>
                      <a:pPr algn="just">
                        <a:lnSpc>
                          <a:spcPct val="107000"/>
                        </a:lnSpc>
                        <a:spcAft>
                          <a:spcPts val="0"/>
                        </a:spcAft>
                      </a:pPr>
                      <a:r>
                        <a:rPr lang="it-IT" sz="2400" dirty="0">
                          <a:effectLst/>
                        </a:rPr>
                        <a:t>25/26 – 60%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r>
              <a:tr h="0">
                <a:tc>
                  <a:txBody>
                    <a:bodyPr/>
                    <a:lstStyle/>
                    <a:p>
                      <a:pPr algn="just">
                        <a:lnSpc>
                          <a:spcPct val="107000"/>
                        </a:lnSpc>
                        <a:spcAft>
                          <a:spcPts val="0"/>
                        </a:spcAft>
                      </a:pPr>
                      <a:r>
                        <a:rPr lang="it-IT" sz="2400" dirty="0">
                          <a:effectLst/>
                        </a:rPr>
                        <a:t>26/27 – 70% posti </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c>
                  <a:txBody>
                    <a:bodyPr/>
                    <a:lstStyle/>
                    <a:p>
                      <a:pPr algn="just">
                        <a:lnSpc>
                          <a:spcPct val="107000"/>
                        </a:lnSpc>
                        <a:spcAft>
                          <a:spcPts val="0"/>
                        </a:spcAft>
                      </a:pPr>
                      <a:r>
                        <a:rPr lang="it-IT" sz="2400" dirty="0">
                          <a:effectLst/>
                        </a:rPr>
                        <a:t>27/28 – 70% posti</a:t>
                      </a: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tc>
              </a:tr>
              <a:tr h="0">
                <a:tc gridSpan="2">
                  <a:txBody>
                    <a:bodyPr/>
                    <a:lstStyle/>
                    <a:p>
                      <a:pPr algn="ctr">
                        <a:lnSpc>
                          <a:spcPct val="107000"/>
                        </a:lnSpc>
                        <a:spcAft>
                          <a:spcPts val="0"/>
                        </a:spcAft>
                      </a:pPr>
                      <a:r>
                        <a:rPr lang="it-IT" sz="2400" dirty="0">
                          <a:effectLst/>
                        </a:rPr>
                        <a:t>Dal </a:t>
                      </a:r>
                      <a:r>
                        <a:rPr lang="it-IT" sz="2400" dirty="0" smtClean="0">
                          <a:effectLst/>
                        </a:rPr>
                        <a:t>2028/2029   80</a:t>
                      </a:r>
                      <a:r>
                        <a:rPr lang="it-IT" sz="2400" dirty="0">
                          <a:effectLst/>
                        </a:rPr>
                        <a:t>% posti </a:t>
                      </a:r>
                      <a:endParaRPr lang="it-IT" sz="2400" dirty="0" smtClean="0">
                        <a:effectLst/>
                      </a:endParaRPr>
                    </a:p>
                    <a:p>
                      <a:pPr algn="ctr">
                        <a:lnSpc>
                          <a:spcPct val="107000"/>
                        </a:lnSpc>
                        <a:spcAft>
                          <a:spcPts val="0"/>
                        </a:spcAft>
                      </a:pPr>
                      <a:r>
                        <a:rPr lang="it-IT" sz="2400" dirty="0" smtClean="0">
                          <a:solidFill>
                            <a:srgbClr val="7030A0"/>
                          </a:solidFill>
                          <a:effectLst/>
                        </a:rPr>
                        <a:t>Dopo esaurimento FIT</a:t>
                      </a:r>
                      <a:r>
                        <a:rPr lang="it-IT" sz="2400" baseline="0" dirty="0" smtClean="0">
                          <a:solidFill>
                            <a:srgbClr val="7030A0"/>
                          </a:solidFill>
                          <a:effectLst/>
                        </a:rPr>
                        <a:t> – 100%</a:t>
                      </a:r>
                      <a:endParaRPr lang="it-IT" sz="2400" dirty="0" smtClean="0">
                        <a:solidFill>
                          <a:srgbClr val="7030A0"/>
                        </a:solidFill>
                        <a:effectLst/>
                      </a:endParaRPr>
                    </a:p>
                  </a:txBody>
                  <a:tcPr marL="68580" marR="68580" marT="0" marB="0"/>
                </a:tc>
                <a:tc hMerge="1">
                  <a:txBody>
                    <a:bodyPr/>
                    <a:lstStyle/>
                    <a:p>
                      <a:endParaRPr lang="it-IT"/>
                    </a:p>
                  </a:txBody>
                  <a:tcPr/>
                </a:tc>
              </a:tr>
            </a:tbl>
          </a:graphicData>
        </a:graphic>
      </p:graphicFrame>
      <p:sp>
        <p:nvSpPr>
          <p:cNvPr id="2" name="CasellaDiTesto 1"/>
          <p:cNvSpPr txBox="1"/>
          <p:nvPr/>
        </p:nvSpPr>
        <p:spPr>
          <a:xfrm>
            <a:off x="268940" y="2110442"/>
            <a:ext cx="5609346" cy="507831"/>
          </a:xfrm>
          <a:prstGeom prst="rect">
            <a:avLst/>
          </a:prstGeom>
          <a:noFill/>
        </p:spPr>
        <p:txBody>
          <a:bodyPr wrap="square" rtlCol="0">
            <a:spAutoFit/>
          </a:bodyPr>
          <a:lstStyle/>
          <a:p>
            <a:pPr algn="ctr"/>
            <a:r>
              <a:rPr lang="it-IT" b="1" dirty="0" smtClean="0">
                <a:solidFill>
                  <a:srgbClr val="7030A0"/>
                </a:solidFill>
              </a:rPr>
              <a:t>Concorso 2018 (F.I.T.)</a:t>
            </a:r>
            <a:endParaRPr lang="it-IT" b="1" dirty="0">
              <a:solidFill>
                <a:srgbClr val="7030A0"/>
              </a:solidFill>
            </a:endParaRPr>
          </a:p>
        </p:txBody>
      </p:sp>
      <p:sp>
        <p:nvSpPr>
          <p:cNvPr id="7" name="CasellaDiTesto 6"/>
          <p:cNvSpPr txBox="1"/>
          <p:nvPr/>
        </p:nvSpPr>
        <p:spPr>
          <a:xfrm>
            <a:off x="6213210" y="2110442"/>
            <a:ext cx="5282104" cy="507831"/>
          </a:xfrm>
          <a:prstGeom prst="rect">
            <a:avLst/>
          </a:prstGeom>
          <a:noFill/>
        </p:spPr>
        <p:txBody>
          <a:bodyPr wrap="square" rtlCol="0">
            <a:spAutoFit/>
          </a:bodyPr>
          <a:lstStyle/>
          <a:p>
            <a:pPr algn="ctr"/>
            <a:r>
              <a:rPr lang="it-IT" b="1" dirty="0" smtClean="0">
                <a:solidFill>
                  <a:srgbClr val="7030A0"/>
                </a:solidFill>
              </a:rPr>
              <a:t>Nuovo Concorso 2019 </a:t>
            </a:r>
          </a:p>
        </p:txBody>
      </p:sp>
      <p:sp>
        <p:nvSpPr>
          <p:cNvPr id="3" name="CasellaDiTesto 2"/>
          <p:cNvSpPr txBox="1"/>
          <p:nvPr/>
        </p:nvSpPr>
        <p:spPr>
          <a:xfrm>
            <a:off x="3548743" y="1153509"/>
            <a:ext cx="8665028" cy="923330"/>
          </a:xfrm>
          <a:prstGeom prst="rect">
            <a:avLst/>
          </a:prstGeom>
          <a:solidFill>
            <a:srgbClr val="FFFF00"/>
          </a:solidFill>
          <a:ln w="28575">
            <a:solidFill>
              <a:schemeClr val="tx1"/>
            </a:solidFill>
          </a:ln>
        </p:spPr>
        <p:txBody>
          <a:bodyPr wrap="square" rtlCol="0">
            <a:spAutoFit/>
          </a:bodyPr>
          <a:lstStyle/>
          <a:p>
            <a:pPr algn="ctr"/>
            <a:r>
              <a:rPr lang="it-IT" b="1" dirty="0" smtClean="0">
                <a:solidFill>
                  <a:srgbClr val="FF0000"/>
                </a:solidFill>
              </a:rPr>
              <a:t>CONCORSO 2016 (VINCITORI E IDONEI) fino alla scadenza della graduatoria</a:t>
            </a:r>
            <a:endParaRPr lang="it-IT" b="1" dirty="0">
              <a:solidFill>
                <a:srgbClr val="FF0000"/>
              </a:solidFill>
            </a:endParaRPr>
          </a:p>
        </p:txBody>
      </p:sp>
      <p:graphicFrame>
        <p:nvGraphicFramePr>
          <p:cNvPr id="9" name="Tabella 8"/>
          <p:cNvGraphicFramePr>
            <a:graphicFrameLocks noGrp="1"/>
          </p:cNvGraphicFramePr>
          <p:nvPr>
            <p:extLst>
              <p:ext uri="{D42A27DB-BD31-4B8C-83A1-F6EECF244321}">
                <p14:modId xmlns:p14="http://schemas.microsoft.com/office/powerpoint/2010/main" val="3496580633"/>
              </p:ext>
            </p:extLst>
          </p:nvPr>
        </p:nvGraphicFramePr>
        <p:xfrm>
          <a:off x="12200353" y="2805946"/>
          <a:ext cx="3050533" cy="782702"/>
        </p:xfrm>
        <a:graphic>
          <a:graphicData uri="http://schemas.openxmlformats.org/drawingml/2006/table">
            <a:tbl>
              <a:tblPr firstRow="1" firstCol="1" bandRow="1">
                <a:tableStyleId>{69CF1AB2-1976-4502-BF36-3FF5EA218861}</a:tableStyleId>
              </a:tblPr>
              <a:tblGrid>
                <a:gridCol w="3050533"/>
              </a:tblGrid>
              <a:tr h="135961">
                <a:tc>
                  <a:txBody>
                    <a:bodyPr/>
                    <a:lstStyle/>
                    <a:p>
                      <a:pPr algn="ctr">
                        <a:lnSpc>
                          <a:spcPct val="107000"/>
                        </a:lnSpc>
                        <a:spcAft>
                          <a:spcPts val="0"/>
                        </a:spcAft>
                      </a:pPr>
                      <a:endParaRPr lang="it-IT" sz="2400" dirty="0">
                        <a:effectLst/>
                        <a:latin typeface="Times New Roman" panose="02020603050405020304" pitchFamily="18" charset="0"/>
                        <a:ea typeface="PMingLiU" panose="02020500000000000000" pitchFamily="18" charset="-120"/>
                        <a:cs typeface="Arial" panose="020B0604020202020204" pitchFamily="34" charset="0"/>
                      </a:endParaRPr>
                    </a:p>
                  </a:txBody>
                  <a:tcPr marL="68580" marR="68580" marT="0" marB="0">
                    <a:solidFill>
                      <a:srgbClr val="FFFF00"/>
                    </a:solidFill>
                  </a:tcPr>
                </a:tc>
              </a:tr>
              <a:tr h="0">
                <a:tc>
                  <a:txBody>
                    <a:bodyPr/>
                    <a:lstStyle/>
                    <a:p>
                      <a:pPr algn="ctr">
                        <a:lnSpc>
                          <a:spcPct val="107000"/>
                        </a:lnSpc>
                        <a:spcAft>
                          <a:spcPts val="0"/>
                        </a:spcAft>
                      </a:pPr>
                      <a:r>
                        <a:rPr lang="it-IT" sz="2400" dirty="0" smtClean="0">
                          <a:effectLst/>
                        </a:rPr>
                        <a:t>24.250</a:t>
                      </a:r>
                      <a:r>
                        <a:rPr lang="it-IT" sz="2400" baseline="0" dirty="0" smtClean="0">
                          <a:effectLst/>
                        </a:rPr>
                        <a:t> posti </a:t>
                      </a:r>
                    </a:p>
                  </a:txBody>
                  <a:tcPr marL="68580" marR="68580" marT="0" marB="0">
                    <a:solidFill>
                      <a:srgbClr val="FFFF00"/>
                    </a:solidFill>
                  </a:tcPr>
                </a:tc>
              </a:tr>
            </a:tbl>
          </a:graphicData>
        </a:graphic>
      </p:graphicFrame>
      <p:sp>
        <p:nvSpPr>
          <p:cNvPr id="10" name="CasellaDiTesto 9"/>
          <p:cNvSpPr txBox="1"/>
          <p:nvPr/>
        </p:nvSpPr>
        <p:spPr>
          <a:xfrm>
            <a:off x="12104913" y="2199599"/>
            <a:ext cx="3015343" cy="507831"/>
          </a:xfrm>
          <a:prstGeom prst="rect">
            <a:avLst/>
          </a:prstGeom>
          <a:solidFill>
            <a:srgbClr val="FFFF00"/>
          </a:solidFill>
        </p:spPr>
        <p:txBody>
          <a:bodyPr wrap="square" rtlCol="0">
            <a:spAutoFit/>
          </a:bodyPr>
          <a:lstStyle/>
          <a:p>
            <a:pPr algn="ctr"/>
            <a:r>
              <a:rPr lang="it-IT" b="1" dirty="0" smtClean="0">
                <a:solidFill>
                  <a:srgbClr val="7030A0"/>
                </a:solidFill>
              </a:rPr>
              <a:t>Procedura selettiva</a:t>
            </a:r>
          </a:p>
        </p:txBody>
      </p:sp>
    </p:spTree>
    <p:extLst>
      <p:ext uri="{BB962C8B-B14F-4D97-AF65-F5344CB8AC3E}">
        <p14:creationId xmlns:p14="http://schemas.microsoft.com/office/powerpoint/2010/main" val="682148991"/>
      </p:ext>
    </p:extLst>
  </p:cSld>
  <p:clrMapOvr>
    <a:masterClrMapping/>
  </p:clrMapOvr>
  <mc:AlternateContent xmlns:mc="http://schemas.openxmlformats.org/markup-compatibility/2006" xmlns:p14="http://schemas.microsoft.com/office/powerpoint/2010/main">
    <mc:Choice Requires="p14">
      <p:transition spd="slow" p14:dur="3000" advClick="0" advTm="28000">
        <p:randomBar dir="vert"/>
      </p:transition>
    </mc:Choice>
    <mc:Fallback xmlns="">
      <p:transition spd="slow" advClick="0" advTm="28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3000"/>
                            </p:stCondLst>
                            <p:childTnLst>
                              <p:par>
                                <p:cTn id="11" presetID="14" presetClass="entr" presetSubtype="1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2000"/>
                                        <p:tgtEl>
                                          <p:spTgt spid="3"/>
                                        </p:tgtEl>
                                      </p:cBhvr>
                                    </p:animEffect>
                                  </p:childTnLst>
                                </p:cTn>
                              </p:par>
                            </p:childTnLst>
                          </p:cTn>
                        </p:par>
                        <p:par>
                          <p:cTn id="14" fill="hold">
                            <p:stCondLst>
                              <p:cond delay="6000"/>
                            </p:stCondLst>
                            <p:childTnLst>
                              <p:par>
                                <p:cTn id="15" presetID="10" presetClass="entr" presetSubtype="0" fill="hold" grpId="0" nodeType="after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0"/>
                                        <p:tgtEl>
                                          <p:spTgt spid="2"/>
                                        </p:tgtEl>
                                      </p:cBhvr>
                                    </p:animEffect>
                                  </p:childTnLst>
                                </p:cTn>
                              </p:par>
                            </p:childTnLst>
                          </p:cTn>
                        </p:par>
                        <p:par>
                          <p:cTn id="18" fill="hold">
                            <p:stCondLst>
                              <p:cond delay="10000"/>
                            </p:stCondLst>
                            <p:childTnLst>
                              <p:par>
                                <p:cTn id="19" presetID="10" presetClass="entr" presetSubtype="0" fill="hold" nodeType="after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0"/>
                                        <p:tgtEl>
                                          <p:spTgt spid="15"/>
                                        </p:tgtEl>
                                      </p:cBhvr>
                                    </p:animEffect>
                                  </p:childTnLst>
                                </p:cTn>
                              </p:par>
                            </p:childTnLst>
                          </p:cTn>
                        </p:par>
                        <p:par>
                          <p:cTn id="22" fill="hold">
                            <p:stCondLst>
                              <p:cond delay="16000"/>
                            </p:stCondLst>
                            <p:childTnLst>
                              <p:par>
                                <p:cTn id="23" presetID="10"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childTnLst>
                                </p:cTn>
                              </p:par>
                            </p:childTnLst>
                          </p:cTn>
                        </p:par>
                        <p:par>
                          <p:cTn id="26" fill="hold">
                            <p:stCondLst>
                              <p:cond delay="20000"/>
                            </p:stCondLst>
                            <p:childTnLst>
                              <p:par>
                                <p:cTn id="27" presetID="10" presetClass="entr" presetSubtype="0" fill="hold" nodeType="afterEffect">
                                  <p:stCondLst>
                                    <p:cond delay="1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0"/>
                                        <p:tgtEl>
                                          <p:spTgt spid="20"/>
                                        </p:tgtEl>
                                      </p:cBhvr>
                                    </p:animEffect>
                                  </p:childTnLst>
                                </p:cTn>
                              </p:par>
                            </p:childTnLst>
                          </p:cTn>
                        </p:par>
                        <p:par>
                          <p:cTn id="30" fill="hold">
                            <p:stCondLst>
                              <p:cond delay="26000"/>
                            </p:stCondLst>
                            <p:childTnLst>
                              <p:par>
                                <p:cTn id="31" presetID="31" presetClass="entr" presetSubtype="0" fill="hold" grpId="0" nodeType="afterEffect">
                                  <p:stCondLst>
                                    <p:cond delay="1000"/>
                                  </p:stCondLst>
                                  <p:childTnLst>
                                    <p:set>
                                      <p:cBhvr>
                                        <p:cTn id="32" dur="1" fill="hold">
                                          <p:stCondLst>
                                            <p:cond delay="0"/>
                                          </p:stCondLst>
                                        </p:cTn>
                                        <p:tgtEl>
                                          <p:spTgt spid="19"/>
                                        </p:tgtEl>
                                        <p:attrNameLst>
                                          <p:attrName>style.visibility</p:attrName>
                                        </p:attrNameLst>
                                      </p:cBhvr>
                                      <p:to>
                                        <p:strVal val="visible"/>
                                      </p:to>
                                    </p:set>
                                    <p:anim calcmode="lin" valueType="num">
                                      <p:cBhvr>
                                        <p:cTn id="33" dur="3000" fill="hold"/>
                                        <p:tgtEl>
                                          <p:spTgt spid="19"/>
                                        </p:tgtEl>
                                        <p:attrNameLst>
                                          <p:attrName>ppt_w</p:attrName>
                                        </p:attrNameLst>
                                      </p:cBhvr>
                                      <p:tavLst>
                                        <p:tav tm="0">
                                          <p:val>
                                            <p:fltVal val="0"/>
                                          </p:val>
                                        </p:tav>
                                        <p:tav tm="100000">
                                          <p:val>
                                            <p:strVal val="#ppt_w"/>
                                          </p:val>
                                        </p:tav>
                                      </p:tavLst>
                                    </p:anim>
                                    <p:anim calcmode="lin" valueType="num">
                                      <p:cBhvr>
                                        <p:cTn id="34" dur="3000" fill="hold"/>
                                        <p:tgtEl>
                                          <p:spTgt spid="19"/>
                                        </p:tgtEl>
                                        <p:attrNameLst>
                                          <p:attrName>ppt_h</p:attrName>
                                        </p:attrNameLst>
                                      </p:cBhvr>
                                      <p:tavLst>
                                        <p:tav tm="0">
                                          <p:val>
                                            <p:fltVal val="0"/>
                                          </p:val>
                                        </p:tav>
                                        <p:tav tm="100000">
                                          <p:val>
                                            <p:strVal val="#ppt_h"/>
                                          </p:val>
                                        </p:tav>
                                      </p:tavLst>
                                    </p:anim>
                                    <p:anim calcmode="lin" valueType="num">
                                      <p:cBhvr>
                                        <p:cTn id="35" dur="3000" fill="hold"/>
                                        <p:tgtEl>
                                          <p:spTgt spid="19"/>
                                        </p:tgtEl>
                                        <p:attrNameLst>
                                          <p:attrName>style.rotation</p:attrName>
                                        </p:attrNameLst>
                                      </p:cBhvr>
                                      <p:tavLst>
                                        <p:tav tm="0">
                                          <p:val>
                                            <p:fltVal val="90"/>
                                          </p:val>
                                        </p:tav>
                                        <p:tav tm="100000">
                                          <p:val>
                                            <p:fltVal val="0"/>
                                          </p:val>
                                        </p:tav>
                                      </p:tavLst>
                                    </p:anim>
                                    <p:animEffect transition="in" filter="fade">
                                      <p:cBhvr>
                                        <p:cTn id="36" dur="3000"/>
                                        <p:tgtEl>
                                          <p:spTgt spid="19"/>
                                        </p:tgtEl>
                                      </p:cBhvr>
                                    </p:animEffect>
                                  </p:childTnLst>
                                </p:cTn>
                              </p:par>
                            </p:childTnLst>
                          </p:cTn>
                        </p:par>
                        <p:par>
                          <p:cTn id="37" fill="hold">
                            <p:stCondLst>
                              <p:cond delay="30000"/>
                            </p:stCondLst>
                            <p:childTnLst>
                              <p:par>
                                <p:cTn id="38" presetID="10" presetClass="entr" presetSubtype="0" fill="hold" grpId="0" nodeType="after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3000"/>
                                        <p:tgtEl>
                                          <p:spTgt spid="10"/>
                                        </p:tgtEl>
                                      </p:cBhvr>
                                    </p:animEffect>
                                  </p:childTnLst>
                                </p:cTn>
                              </p:par>
                            </p:childTnLst>
                          </p:cTn>
                        </p:par>
                        <p:par>
                          <p:cTn id="41" fill="hold">
                            <p:stCondLst>
                              <p:cond delay="34000"/>
                            </p:stCondLst>
                            <p:childTnLst>
                              <p:par>
                                <p:cTn id="42" presetID="10" presetClass="entr" presetSubtype="0" fill="hold" nodeType="afterEffect">
                                  <p:stCondLst>
                                    <p:cond delay="10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P spid="2" grpId="0"/>
      <p:bldP spid="7" grpId="0"/>
      <p:bldP spid="3"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70C0"/>
                </a:solidFill>
              </a:rPr>
              <a:t>…Il punto di partenza</a:t>
            </a:r>
            <a:br>
              <a:rPr lang="it-IT" b="1" dirty="0" smtClean="0">
                <a:solidFill>
                  <a:srgbClr val="0070C0"/>
                </a:solidFill>
              </a:rPr>
            </a:br>
            <a:r>
              <a:rPr lang="it-IT" b="1" dirty="0" smtClean="0">
                <a:solidFill>
                  <a:srgbClr val="0070C0"/>
                </a:solidFill>
              </a:rPr>
              <a:t>docenti precari abilitati </a:t>
            </a:r>
            <a:endParaRPr lang="it-IT" b="1" dirty="0">
              <a:solidFill>
                <a:srgbClr val="0070C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436122052"/>
              </p:ext>
            </p:extLst>
          </p:nvPr>
        </p:nvGraphicFramePr>
        <p:xfrm>
          <a:off x="771286" y="2402520"/>
          <a:ext cx="7980828" cy="4332831"/>
        </p:xfrm>
        <a:graphic>
          <a:graphicData uri="http://schemas.openxmlformats.org/drawingml/2006/table">
            <a:tbl>
              <a:tblPr>
                <a:tableStyleId>{3C2FFA5D-87B4-456A-9821-1D502468CF0F}</a:tableStyleId>
              </a:tblPr>
              <a:tblGrid>
                <a:gridCol w="2081087"/>
                <a:gridCol w="1435712"/>
                <a:gridCol w="1366836"/>
                <a:gridCol w="1454081"/>
                <a:gridCol w="1643112"/>
              </a:tblGrid>
              <a:tr h="1648439">
                <a:tc>
                  <a:txBody>
                    <a:bodyPr/>
                    <a:lstStyle/>
                    <a:p>
                      <a:pPr algn="ctr" fontAlgn="ctr"/>
                      <a:r>
                        <a:rPr lang="it-IT" sz="2800" b="1" u="none" strike="noStrike" dirty="0" err="1">
                          <a:effectLst/>
                        </a:rPr>
                        <a:t>GaE</a:t>
                      </a:r>
                      <a:endParaRPr lang="it-IT" sz="2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posto comune a pieno titolo</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posto Sostegno a pieno titolo</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posto comune con riserva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posto Sostegno con riserva</a:t>
                      </a:r>
                      <a:endParaRPr lang="it-IT" sz="1600" b="1" i="0" u="none" strike="noStrike" dirty="0">
                        <a:solidFill>
                          <a:srgbClr val="000000"/>
                        </a:solidFill>
                        <a:effectLst/>
                        <a:latin typeface="Calibri" panose="020F0502020204030204" pitchFamily="34" charset="0"/>
                      </a:endParaRPr>
                    </a:p>
                  </a:txBody>
                  <a:tcPr marL="9525" marR="9525" marT="9525" marB="0" anchor="ctr"/>
                </a:tc>
              </a:tr>
              <a:tr h="421635">
                <a:tc>
                  <a:txBody>
                    <a:bodyPr/>
                    <a:lstStyle/>
                    <a:p>
                      <a:pPr algn="l" fontAlgn="b"/>
                      <a:r>
                        <a:rPr lang="it-IT" sz="2400" b="0" u="none" strike="noStrike" dirty="0">
                          <a:solidFill>
                            <a:srgbClr val="00B050"/>
                          </a:solidFill>
                          <a:effectLst/>
                        </a:rPr>
                        <a:t>Infanzia</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u="none" strike="noStrike" dirty="0">
                          <a:solidFill>
                            <a:srgbClr val="00B050"/>
                          </a:solidFill>
                          <a:effectLst/>
                        </a:rPr>
                        <a:t> 20.138 </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u="none" strike="noStrike" dirty="0">
                          <a:solidFill>
                            <a:srgbClr val="00B050"/>
                          </a:solidFill>
                          <a:effectLst/>
                        </a:rPr>
                        <a:t>     355 </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u="none" strike="noStrike" dirty="0">
                          <a:solidFill>
                            <a:srgbClr val="00B050"/>
                          </a:solidFill>
                          <a:effectLst/>
                        </a:rPr>
                        <a:t>    7.691 </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u="none" strike="noStrike" dirty="0">
                          <a:solidFill>
                            <a:srgbClr val="00B050"/>
                          </a:solidFill>
                          <a:effectLst/>
                        </a:rPr>
                        <a:t>     151 </a:t>
                      </a:r>
                      <a:endParaRPr lang="it-IT" sz="2400" b="0" i="0" u="none" strike="noStrike" dirty="0">
                        <a:solidFill>
                          <a:srgbClr val="00B050"/>
                        </a:solidFill>
                        <a:effectLst/>
                        <a:latin typeface="Calibri" panose="020F0502020204030204" pitchFamily="34" charset="0"/>
                      </a:endParaRPr>
                    </a:p>
                  </a:txBody>
                  <a:tcPr marL="9525" marR="9525" marT="9525" marB="0" anchor="b"/>
                </a:tc>
              </a:tr>
              <a:tr h="421635">
                <a:tc>
                  <a:txBody>
                    <a:bodyPr/>
                    <a:lstStyle/>
                    <a:p>
                      <a:pPr algn="l" fontAlgn="b"/>
                      <a:r>
                        <a:rPr lang="it-IT" sz="2400" b="0" u="none" strike="noStrike" dirty="0">
                          <a:solidFill>
                            <a:srgbClr val="00B050"/>
                          </a:solidFill>
                          <a:effectLst/>
                        </a:rPr>
                        <a:t>P</a:t>
                      </a:r>
                      <a:r>
                        <a:rPr lang="it-IT" sz="2400" b="0" u="none" strike="noStrike" dirty="0" smtClean="0">
                          <a:solidFill>
                            <a:srgbClr val="00B050"/>
                          </a:solidFill>
                          <a:effectLst/>
                        </a:rPr>
                        <a:t>rimaria</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u="none" strike="noStrike" dirty="0">
                          <a:solidFill>
                            <a:srgbClr val="00B050"/>
                          </a:solidFill>
                          <a:effectLst/>
                        </a:rPr>
                        <a:t> 10.167 </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u="none" strike="noStrike" dirty="0">
                          <a:solidFill>
                            <a:srgbClr val="00B050"/>
                          </a:solidFill>
                          <a:effectLst/>
                        </a:rPr>
                        <a:t>     747 </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u="none" strike="noStrike">
                          <a:solidFill>
                            <a:srgbClr val="00B050"/>
                          </a:solidFill>
                          <a:effectLst/>
                        </a:rPr>
                        <a:t> 26.355 </a:t>
                      </a:r>
                      <a:endParaRPr lang="it-IT" sz="2400" b="0" i="0" u="none" strike="noStrike">
                        <a:solidFill>
                          <a:srgbClr val="00B050"/>
                        </a:solidFill>
                        <a:effectLst/>
                        <a:latin typeface="Calibri" panose="020F0502020204030204" pitchFamily="34" charset="0"/>
                      </a:endParaRPr>
                    </a:p>
                  </a:txBody>
                  <a:tcPr marL="9525" marR="9525" marT="9525" marB="0" anchor="b"/>
                </a:tc>
                <a:tc>
                  <a:txBody>
                    <a:bodyPr/>
                    <a:lstStyle/>
                    <a:p>
                      <a:pPr algn="r" fontAlgn="b"/>
                      <a:r>
                        <a:rPr lang="it-IT" sz="2400" u="none" strike="noStrike" dirty="0">
                          <a:solidFill>
                            <a:srgbClr val="00B050"/>
                          </a:solidFill>
                          <a:effectLst/>
                        </a:rPr>
                        <a:t>     806 </a:t>
                      </a:r>
                      <a:endParaRPr lang="it-IT" sz="2400" b="0" i="0" u="none" strike="noStrike" dirty="0">
                        <a:solidFill>
                          <a:srgbClr val="00B050"/>
                        </a:solidFill>
                        <a:effectLst/>
                        <a:latin typeface="Calibri" panose="020F0502020204030204" pitchFamily="34" charset="0"/>
                      </a:endParaRPr>
                    </a:p>
                  </a:txBody>
                  <a:tcPr marL="9525" marR="9525" marT="9525" marB="0" anchor="b"/>
                </a:tc>
              </a:tr>
              <a:tr h="421635">
                <a:tc>
                  <a:txBody>
                    <a:bodyPr/>
                    <a:lstStyle/>
                    <a:p>
                      <a:pPr algn="l" fontAlgn="b"/>
                      <a:r>
                        <a:rPr lang="it-IT" sz="2400" b="1" u="none" strike="noStrike" dirty="0">
                          <a:effectLst/>
                        </a:rPr>
                        <a:t>I° grado</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u="none" strike="noStrike" dirty="0">
                          <a:effectLst/>
                        </a:rPr>
                        <a:t>       614 </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u="none" strike="noStrike" dirty="0">
                          <a:effectLst/>
                        </a:rPr>
                        <a:t>       30 </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u="none" strike="noStrike">
                          <a:effectLst/>
                        </a:rPr>
                        <a:t>         56 </a:t>
                      </a:r>
                      <a:endParaRPr lang="it-IT" sz="2400" b="1"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u="none" strike="noStrike">
                          <a:effectLst/>
                        </a:rPr>
                        <a:t>         3 </a:t>
                      </a:r>
                      <a:endParaRPr lang="it-IT" sz="2400" b="1" i="0" u="none" strike="noStrike">
                        <a:solidFill>
                          <a:srgbClr val="000000"/>
                        </a:solidFill>
                        <a:effectLst/>
                        <a:latin typeface="Calibri" panose="020F0502020204030204" pitchFamily="34" charset="0"/>
                      </a:endParaRPr>
                    </a:p>
                  </a:txBody>
                  <a:tcPr marL="9525" marR="9525" marT="9525" marB="0" anchor="b">
                    <a:solidFill>
                      <a:srgbClr val="FFFF00"/>
                    </a:solidFill>
                  </a:tcPr>
                </a:tc>
              </a:tr>
              <a:tr h="421635">
                <a:tc>
                  <a:txBody>
                    <a:bodyPr/>
                    <a:lstStyle/>
                    <a:p>
                      <a:pPr algn="l" fontAlgn="b"/>
                      <a:r>
                        <a:rPr lang="it-IT" sz="2400" b="1" u="none" strike="noStrike" dirty="0">
                          <a:effectLst/>
                        </a:rPr>
                        <a:t>II° grado</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u="none" strike="noStrike" dirty="0">
                          <a:effectLst/>
                        </a:rPr>
                        <a:t>    4.959 </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u="none" strike="noStrike" dirty="0">
                          <a:effectLst/>
                        </a:rPr>
                        <a:t>     575 </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u="none" strike="noStrike" dirty="0">
                          <a:effectLst/>
                        </a:rPr>
                        <a:t>       528 </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u="none" strike="noStrike" dirty="0">
                          <a:effectLst/>
                        </a:rPr>
                        <a:t>       47 </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r>
              <a:tr h="421635">
                <a:tc>
                  <a:txBody>
                    <a:bodyPr/>
                    <a:lstStyle/>
                    <a:p>
                      <a:pPr algn="r" fontAlgn="b"/>
                      <a:r>
                        <a:rPr lang="it-IT" sz="1600" b="1" u="none" strike="noStrike" dirty="0">
                          <a:effectLst/>
                        </a:rPr>
                        <a:t>Totale</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2400" u="none" strike="noStrike" dirty="0">
                          <a:effectLst/>
                        </a:rPr>
                        <a:t> 35.878 </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2400" u="none" strike="noStrike" dirty="0">
                          <a:effectLst/>
                        </a:rPr>
                        <a:t> 1.707 </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2400" u="none" strike="noStrike" dirty="0">
                          <a:effectLst/>
                        </a:rPr>
                        <a:t> 34.630 </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2400" u="none" strike="noStrike" dirty="0">
                          <a:effectLst/>
                        </a:rPr>
                        <a:t> 1.007 </a:t>
                      </a:r>
                      <a:endParaRPr lang="it-IT" sz="2400" b="0" i="0" u="none" strike="noStrike" dirty="0">
                        <a:solidFill>
                          <a:srgbClr val="000000"/>
                        </a:solidFill>
                        <a:effectLst/>
                        <a:latin typeface="Calibri" panose="020F0502020204030204" pitchFamily="34" charset="0"/>
                      </a:endParaRPr>
                    </a:p>
                  </a:txBody>
                  <a:tcPr marL="9525" marR="9525" marT="9525" marB="0" anchor="b"/>
                </a:tc>
              </a:tr>
              <a:tr h="576217">
                <a:tc>
                  <a:txBody>
                    <a:bodyPr/>
                    <a:lstStyle/>
                    <a:p>
                      <a:pPr algn="r" fontAlgn="b"/>
                      <a:r>
                        <a:rPr lang="it-IT" sz="1600" b="1" i="0" u="none" strike="noStrike" dirty="0" smtClean="0">
                          <a:solidFill>
                            <a:srgbClr val="000000"/>
                          </a:solidFill>
                          <a:effectLst/>
                          <a:latin typeface="Calibri" panose="020F0502020204030204" pitchFamily="34" charset="0"/>
                        </a:rPr>
                        <a:t>Di cui nella secondaria</a:t>
                      </a:r>
                      <a:endParaRPr lang="it-IT" sz="16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i="0" u="none" strike="noStrike" dirty="0" smtClean="0">
                          <a:solidFill>
                            <a:srgbClr val="000000"/>
                          </a:solidFill>
                          <a:effectLst/>
                          <a:latin typeface="Calibri" panose="020F0502020204030204" pitchFamily="34" charset="0"/>
                        </a:rPr>
                        <a:t>5.573</a:t>
                      </a:r>
                    </a:p>
                  </a:txBody>
                  <a:tcPr marL="9525" marR="9525" marT="9525" marB="0" anchor="b">
                    <a:solidFill>
                      <a:srgbClr val="FFFF00"/>
                    </a:solidFill>
                  </a:tcPr>
                </a:tc>
                <a:tc>
                  <a:txBody>
                    <a:bodyPr/>
                    <a:lstStyle/>
                    <a:p>
                      <a:pPr algn="r" fontAlgn="b"/>
                      <a:r>
                        <a:rPr lang="it-IT" sz="2400" b="1" i="0" u="none" strike="noStrike" dirty="0" smtClean="0">
                          <a:solidFill>
                            <a:srgbClr val="000000"/>
                          </a:solidFill>
                          <a:effectLst/>
                          <a:latin typeface="Calibri" panose="020F0502020204030204" pitchFamily="34" charset="0"/>
                        </a:rPr>
                        <a:t>2.282</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i="0" u="none" strike="noStrike" dirty="0" smtClean="0">
                          <a:solidFill>
                            <a:srgbClr val="000000"/>
                          </a:solidFill>
                          <a:effectLst/>
                          <a:latin typeface="Calibri" panose="020F0502020204030204" pitchFamily="34" charset="0"/>
                        </a:rPr>
                        <a:t>584</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i="0" u="none" strike="noStrike" dirty="0" smtClean="0">
                          <a:solidFill>
                            <a:srgbClr val="000000"/>
                          </a:solidFill>
                          <a:effectLst/>
                          <a:latin typeface="Calibri" panose="020F0502020204030204" pitchFamily="34" charset="0"/>
                        </a:rPr>
                        <a:t>50</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1318294996"/>
              </p:ext>
            </p:extLst>
          </p:nvPr>
        </p:nvGraphicFramePr>
        <p:xfrm>
          <a:off x="8915400" y="2402517"/>
          <a:ext cx="5453742" cy="4332833"/>
        </p:xfrm>
        <a:graphic>
          <a:graphicData uri="http://schemas.openxmlformats.org/drawingml/2006/table">
            <a:tbl>
              <a:tblPr>
                <a:tableStyleId>{3C2FFA5D-87B4-456A-9821-1D502468CF0F}</a:tableStyleId>
              </a:tblPr>
              <a:tblGrid>
                <a:gridCol w="1957754"/>
                <a:gridCol w="1706042"/>
                <a:gridCol w="1789946"/>
              </a:tblGrid>
              <a:tr h="1699805">
                <a:tc>
                  <a:txBody>
                    <a:bodyPr/>
                    <a:lstStyle/>
                    <a:p>
                      <a:pPr algn="ctr" fontAlgn="ctr"/>
                      <a:r>
                        <a:rPr lang="it-IT" sz="2000" b="1" u="none" strike="noStrike" dirty="0">
                          <a:effectLst/>
                        </a:rPr>
                        <a:t>GM 2016 + Elenchi aggiuntivi</a:t>
                      </a:r>
                      <a:endParaRPr lang="it-IT"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posto comune</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posto Sostegno </a:t>
                      </a:r>
                      <a:endParaRPr lang="it-IT" sz="1600" b="1" i="0" u="none" strike="noStrike" dirty="0">
                        <a:solidFill>
                          <a:srgbClr val="000000"/>
                        </a:solidFill>
                        <a:effectLst/>
                        <a:latin typeface="Calibri" panose="020F0502020204030204" pitchFamily="34" charset="0"/>
                      </a:endParaRPr>
                    </a:p>
                  </a:txBody>
                  <a:tcPr marL="9525" marR="9525" marT="9525" marB="0" anchor="ctr"/>
                </a:tc>
              </a:tr>
              <a:tr h="422173">
                <a:tc>
                  <a:txBody>
                    <a:bodyPr/>
                    <a:lstStyle/>
                    <a:p>
                      <a:pPr algn="l" fontAlgn="b"/>
                      <a:r>
                        <a:rPr lang="it-IT" sz="2400" b="0" u="none" strike="noStrike" dirty="0">
                          <a:solidFill>
                            <a:srgbClr val="00B050"/>
                          </a:solidFill>
                          <a:effectLst/>
                        </a:rPr>
                        <a:t>Infanzia</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b="0" u="none" strike="noStrike" dirty="0">
                          <a:solidFill>
                            <a:srgbClr val="00B050"/>
                          </a:solidFill>
                          <a:effectLst/>
                        </a:rPr>
                        <a:t>    7.824 </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b="0" u="none" strike="noStrike" dirty="0">
                          <a:solidFill>
                            <a:srgbClr val="00B050"/>
                          </a:solidFill>
                          <a:effectLst/>
                        </a:rPr>
                        <a:t>        307 </a:t>
                      </a:r>
                      <a:endParaRPr lang="it-IT" sz="2400" b="0" i="0" u="none" strike="noStrike" dirty="0">
                        <a:solidFill>
                          <a:srgbClr val="00B050"/>
                        </a:solidFill>
                        <a:effectLst/>
                        <a:latin typeface="Calibri" panose="020F0502020204030204" pitchFamily="34" charset="0"/>
                      </a:endParaRPr>
                    </a:p>
                  </a:txBody>
                  <a:tcPr marL="9525" marR="9525" marT="9525" marB="0" anchor="b"/>
                </a:tc>
              </a:tr>
              <a:tr h="399954">
                <a:tc>
                  <a:txBody>
                    <a:bodyPr/>
                    <a:lstStyle/>
                    <a:p>
                      <a:pPr algn="l" fontAlgn="b"/>
                      <a:r>
                        <a:rPr lang="it-IT" sz="2400" b="0" u="none" strike="noStrike" dirty="0">
                          <a:solidFill>
                            <a:srgbClr val="00B050"/>
                          </a:solidFill>
                          <a:effectLst/>
                        </a:rPr>
                        <a:t>P</a:t>
                      </a:r>
                      <a:r>
                        <a:rPr lang="it-IT" sz="2400" b="0" u="none" strike="noStrike" dirty="0" smtClean="0">
                          <a:solidFill>
                            <a:srgbClr val="00B050"/>
                          </a:solidFill>
                          <a:effectLst/>
                        </a:rPr>
                        <a:t>rimaria</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b="0" u="none" strike="noStrike" dirty="0">
                          <a:solidFill>
                            <a:srgbClr val="00B050"/>
                          </a:solidFill>
                          <a:effectLst/>
                        </a:rPr>
                        <a:t>    5.339 </a:t>
                      </a:r>
                      <a:endParaRPr lang="it-IT"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it-IT" sz="2400" b="0" u="none" strike="noStrike" dirty="0">
                          <a:solidFill>
                            <a:srgbClr val="00B050"/>
                          </a:solidFill>
                          <a:effectLst/>
                        </a:rPr>
                        <a:t>        565 </a:t>
                      </a:r>
                      <a:endParaRPr lang="it-IT" sz="2400" b="0" i="0" u="none" strike="noStrike" dirty="0">
                        <a:solidFill>
                          <a:srgbClr val="00B050"/>
                        </a:solidFill>
                        <a:effectLst/>
                        <a:latin typeface="Calibri" panose="020F0502020204030204" pitchFamily="34" charset="0"/>
                      </a:endParaRPr>
                    </a:p>
                  </a:txBody>
                  <a:tcPr marL="9525" marR="9525" marT="9525" marB="0" anchor="b"/>
                </a:tc>
              </a:tr>
              <a:tr h="479321">
                <a:tc>
                  <a:txBody>
                    <a:bodyPr/>
                    <a:lstStyle/>
                    <a:p>
                      <a:pPr algn="l" fontAlgn="b"/>
                      <a:r>
                        <a:rPr lang="it-IT" sz="2400" b="1" u="none" strike="noStrike" dirty="0">
                          <a:effectLst/>
                        </a:rPr>
                        <a:t>I° grado</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rowSpan="2">
                  <a:txBody>
                    <a:bodyPr/>
                    <a:lstStyle/>
                    <a:p>
                      <a:pPr algn="r" fontAlgn="ctr"/>
                      <a:r>
                        <a:rPr lang="it-IT" sz="2400" b="1" u="none" strike="noStrike" dirty="0">
                          <a:effectLst/>
                        </a:rPr>
                        <a:t>    6.430 </a:t>
                      </a:r>
                      <a:endParaRPr lang="it-IT" sz="2400" b="1"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r" fontAlgn="b"/>
                      <a:r>
                        <a:rPr lang="it-IT" sz="2400" b="1" u="none" strike="noStrike" dirty="0">
                          <a:effectLst/>
                        </a:rPr>
                        <a:t>        122 </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r>
              <a:tr h="398355">
                <a:tc>
                  <a:txBody>
                    <a:bodyPr/>
                    <a:lstStyle/>
                    <a:p>
                      <a:pPr algn="l" fontAlgn="b"/>
                      <a:r>
                        <a:rPr lang="it-IT" sz="2400" b="1" u="none" strike="noStrike" dirty="0">
                          <a:effectLst/>
                        </a:rPr>
                        <a:t>II° grado</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vMerge="1">
                  <a:txBody>
                    <a:bodyPr/>
                    <a:lstStyle/>
                    <a:p>
                      <a:endParaRPr lang="it-IT"/>
                    </a:p>
                  </a:txBody>
                  <a:tcPr/>
                </a:tc>
                <a:tc>
                  <a:txBody>
                    <a:bodyPr/>
                    <a:lstStyle/>
                    <a:p>
                      <a:pPr algn="r" fontAlgn="b"/>
                      <a:r>
                        <a:rPr lang="it-IT" sz="2400" b="1" u="none" strike="noStrike" dirty="0">
                          <a:effectLst/>
                        </a:rPr>
                        <a:t>        210 </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r>
              <a:tr h="479321">
                <a:tc>
                  <a:txBody>
                    <a:bodyPr/>
                    <a:lstStyle/>
                    <a:p>
                      <a:pPr algn="r" fontAlgn="b"/>
                      <a:r>
                        <a:rPr lang="it-IT" sz="1600" b="1" u="none" strike="noStrike" dirty="0">
                          <a:effectLst/>
                        </a:rPr>
                        <a:t>Totale</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2400" u="none" strike="noStrike" dirty="0">
                          <a:effectLst/>
                        </a:rPr>
                        <a:t> 19.593 </a:t>
                      </a:r>
                      <a:endParaRPr lang="it-IT"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2400" u="none" strike="noStrike" dirty="0">
                          <a:effectLst/>
                        </a:rPr>
                        <a:t>    1.204 </a:t>
                      </a:r>
                      <a:endParaRPr lang="it-IT" sz="2400" b="0" i="0" u="none" strike="noStrike" dirty="0">
                        <a:solidFill>
                          <a:srgbClr val="000000"/>
                        </a:solidFill>
                        <a:effectLst/>
                        <a:latin typeface="Calibri" panose="020F0502020204030204" pitchFamily="34" charset="0"/>
                      </a:endParaRPr>
                    </a:p>
                  </a:txBody>
                  <a:tcPr marL="9525" marR="9525" marT="9525" marB="0" anchor="b"/>
                </a:tc>
              </a:tr>
              <a:tr h="453904">
                <a:tc>
                  <a:txBody>
                    <a:bodyPr/>
                    <a:lstStyle/>
                    <a:p>
                      <a:pPr algn="r" fontAlgn="b"/>
                      <a:r>
                        <a:rPr lang="it-IT" sz="1600" b="1" i="0" u="none" strike="noStrike" dirty="0" smtClean="0">
                          <a:solidFill>
                            <a:srgbClr val="000000"/>
                          </a:solidFill>
                          <a:effectLst/>
                          <a:latin typeface="Calibri" panose="020F0502020204030204" pitchFamily="34" charset="0"/>
                        </a:rPr>
                        <a:t>Di cui nella secondaria</a:t>
                      </a:r>
                      <a:endParaRPr lang="it-IT" sz="16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i="0" u="none" strike="noStrike" dirty="0" smtClean="0">
                          <a:solidFill>
                            <a:srgbClr val="000000"/>
                          </a:solidFill>
                          <a:effectLst/>
                          <a:latin typeface="Calibri" panose="020F0502020204030204" pitchFamily="34" charset="0"/>
                        </a:rPr>
                        <a:t>6.430</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it-IT" sz="2400" b="1" i="0" u="none" strike="noStrike" dirty="0" smtClean="0">
                          <a:solidFill>
                            <a:srgbClr val="000000"/>
                          </a:solidFill>
                          <a:effectLst/>
                          <a:latin typeface="Calibri" panose="020F0502020204030204" pitchFamily="34" charset="0"/>
                        </a:rPr>
                        <a:t>332</a:t>
                      </a:r>
                      <a:endParaRPr lang="it-IT" sz="2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r>
            </a:tbl>
          </a:graphicData>
        </a:graphic>
      </p:graphicFrame>
      <p:sp>
        <p:nvSpPr>
          <p:cNvPr id="6" name="CasellaDiTesto 5"/>
          <p:cNvSpPr txBox="1"/>
          <p:nvPr/>
        </p:nvSpPr>
        <p:spPr>
          <a:xfrm>
            <a:off x="771286" y="6913890"/>
            <a:ext cx="13597855" cy="5078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b="1" dirty="0" smtClean="0"/>
              <a:t>GMRE 2018</a:t>
            </a:r>
            <a:r>
              <a:rPr lang="it-IT" dirty="0" smtClean="0"/>
              <a:t>: </a:t>
            </a:r>
            <a:r>
              <a:rPr lang="it-IT" b="1" dirty="0" smtClean="0">
                <a:solidFill>
                  <a:srgbClr val="7030A0"/>
                </a:solidFill>
              </a:rPr>
              <a:t>I° e II° grado + sostegno 7.386</a:t>
            </a:r>
            <a:r>
              <a:rPr lang="it-IT" dirty="0" smtClean="0">
                <a:solidFill>
                  <a:srgbClr val="7030A0"/>
                </a:solidFill>
              </a:rPr>
              <a:t> </a:t>
            </a:r>
            <a:r>
              <a:rPr lang="it-IT" dirty="0" smtClean="0"/>
              <a:t>(escluse graduatore pubblicate dopo 31/12/2018)</a:t>
            </a:r>
            <a:endParaRPr lang="it-IT" dirty="0"/>
          </a:p>
        </p:txBody>
      </p:sp>
    </p:spTree>
    <p:extLst>
      <p:ext uri="{BB962C8B-B14F-4D97-AF65-F5344CB8AC3E}">
        <p14:creationId xmlns:p14="http://schemas.microsoft.com/office/powerpoint/2010/main" val="2636873465"/>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nodeType="afterEffect">
                                  <p:stCondLst>
                                    <p:cond delay="250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par>
                          <p:cTn id="16" fill="hold">
                            <p:stCondLst>
                              <p:cond delay="6500"/>
                            </p:stCondLst>
                            <p:childTnLst>
                              <p:par>
                                <p:cTn id="17" presetID="53" presetClass="entr" presetSubtype="16" fill="hold" nodeType="afterEffect">
                                  <p:stCondLst>
                                    <p:cond delay="2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11000"/>
                            </p:stCondLst>
                            <p:childTnLst>
                              <p:par>
                                <p:cTn id="23" presetID="53" presetClass="entr" presetSubtype="16" fill="hold" grpId="0" nodeType="afterEffect">
                                  <p:stCondLst>
                                    <p:cond delay="2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0" fill="hold"/>
                                        <p:tgtEl>
                                          <p:spTgt spid="6"/>
                                        </p:tgtEl>
                                        <p:attrNameLst>
                                          <p:attrName>ppt_w</p:attrName>
                                        </p:attrNameLst>
                                      </p:cBhvr>
                                      <p:tavLst>
                                        <p:tav tm="0">
                                          <p:val>
                                            <p:fltVal val="0"/>
                                          </p:val>
                                        </p:tav>
                                        <p:tav tm="100000">
                                          <p:val>
                                            <p:strVal val="#ppt_w"/>
                                          </p:val>
                                        </p:tav>
                                      </p:tavLst>
                                    </p:anim>
                                    <p:anim calcmode="lin" valueType="num">
                                      <p:cBhvr>
                                        <p:cTn id="26" dur="5000" fill="hold"/>
                                        <p:tgtEl>
                                          <p:spTgt spid="6"/>
                                        </p:tgtEl>
                                        <p:attrNameLst>
                                          <p:attrName>ppt_h</p:attrName>
                                        </p:attrNameLst>
                                      </p:cBhvr>
                                      <p:tavLst>
                                        <p:tav tm="0">
                                          <p:val>
                                            <p:fltVal val="0"/>
                                          </p:val>
                                        </p:tav>
                                        <p:tav tm="100000">
                                          <p:val>
                                            <p:strVal val="#ppt_h"/>
                                          </p:val>
                                        </p:tav>
                                      </p:tavLst>
                                    </p:anim>
                                    <p:animEffect transition="in" filter="fade">
                                      <p:cBhvr>
                                        <p:cTn id="2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73956" y="856799"/>
            <a:ext cx="11706577" cy="923330"/>
          </a:xfrm>
          <a:prstGeom prst="rect">
            <a:avLst/>
          </a:prstGeom>
          <a:noFill/>
        </p:spPr>
        <p:txBody>
          <a:bodyPr wrap="square" rtlCol="0">
            <a:spAutoFit/>
          </a:bodyPr>
          <a:lstStyle/>
          <a:p>
            <a:pPr algn="ctr"/>
            <a:r>
              <a:rPr lang="it-IT" sz="5400" b="1" dirty="0" smtClean="0">
                <a:solidFill>
                  <a:srgbClr val="0070C0"/>
                </a:solidFill>
              </a:rPr>
              <a:t>GRAZIE PER L’ATTENZIONE</a:t>
            </a:r>
            <a:endParaRPr lang="it-IT" sz="5400" b="1" dirty="0">
              <a:solidFill>
                <a:srgbClr val="0070C0"/>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658" y="2156182"/>
            <a:ext cx="6827171" cy="5120378"/>
          </a:xfrm>
          <a:prstGeom prst="rect">
            <a:avLst/>
          </a:prstGeom>
        </p:spPr>
      </p:pic>
    </p:spTree>
    <p:extLst>
      <p:ext uri="{BB962C8B-B14F-4D97-AF65-F5344CB8AC3E}">
        <p14:creationId xmlns:p14="http://schemas.microsoft.com/office/powerpoint/2010/main" val="1684584004"/>
      </p:ext>
    </p:extLst>
  </p:cSld>
  <p:clrMapOvr>
    <a:masterClrMapping/>
  </p:clrMapOvr>
  <mc:AlternateContent xmlns:mc="http://schemas.openxmlformats.org/markup-compatibility/2006" xmlns:p14="http://schemas.microsoft.com/office/powerpoint/2010/main">
    <mc:Choice Requires="p14">
      <p:transition spd="slow" p14:dur="3000" advClick="0" advTm="10000">
        <p:randomBar dir="vert"/>
      </p:transition>
    </mc:Choice>
    <mc:Fallback xmlns="">
      <p:transition spd="slow" advClick="0" advTm="10000">
        <p:randomBa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rPr>
              <a:t>Riepilogando</a:t>
            </a:r>
            <a:endParaRPr lang="it-IT" b="1" dirty="0">
              <a:solidFill>
                <a:srgbClr val="0070C0"/>
              </a:solidFill>
            </a:endParaRPr>
          </a:p>
        </p:txBody>
      </p:sp>
      <p:graphicFrame>
        <p:nvGraphicFramePr>
          <p:cNvPr id="7" name="Tabella 6"/>
          <p:cNvGraphicFramePr>
            <a:graphicFrameLocks noGrp="1"/>
          </p:cNvGraphicFramePr>
          <p:nvPr>
            <p:extLst>
              <p:ext uri="{D42A27DB-BD31-4B8C-83A1-F6EECF244321}">
                <p14:modId xmlns:p14="http://schemas.microsoft.com/office/powerpoint/2010/main" val="1568167501"/>
              </p:ext>
            </p:extLst>
          </p:nvPr>
        </p:nvGraphicFramePr>
        <p:xfrm>
          <a:off x="620486" y="2149739"/>
          <a:ext cx="13879284" cy="3520440"/>
        </p:xfrm>
        <a:graphic>
          <a:graphicData uri="http://schemas.openxmlformats.org/drawingml/2006/table">
            <a:tbl>
              <a:tblPr firstRow="1" bandRow="1">
                <a:tableStyleId>{5C22544A-7EE6-4342-B048-85BDC9FD1C3A}</a:tableStyleId>
              </a:tblPr>
              <a:tblGrid>
                <a:gridCol w="3901270"/>
                <a:gridCol w="1932405"/>
                <a:gridCol w="2017479"/>
                <a:gridCol w="1993172"/>
                <a:gridCol w="1835177"/>
                <a:gridCol w="2199781"/>
              </a:tblGrid>
              <a:tr h="370840">
                <a:tc>
                  <a:txBody>
                    <a:bodyPr/>
                    <a:lstStyle/>
                    <a:p>
                      <a:pPr algn="ctr"/>
                      <a:r>
                        <a:rPr lang="it-IT" dirty="0" smtClean="0"/>
                        <a:t>Canale</a:t>
                      </a:r>
                      <a:endParaRPr lang="it-IT" dirty="0"/>
                    </a:p>
                  </a:txBody>
                  <a:tcPr/>
                </a:tc>
                <a:tc>
                  <a:txBody>
                    <a:bodyPr/>
                    <a:lstStyle/>
                    <a:p>
                      <a:pPr algn="ctr"/>
                      <a:r>
                        <a:rPr lang="it-IT" dirty="0" smtClean="0"/>
                        <a:t>I grado</a:t>
                      </a:r>
                      <a:endParaRPr lang="it-IT" dirty="0"/>
                    </a:p>
                  </a:txBody>
                  <a:tcPr/>
                </a:tc>
                <a:tc>
                  <a:txBody>
                    <a:bodyPr/>
                    <a:lstStyle/>
                    <a:p>
                      <a:pPr algn="ctr"/>
                      <a:r>
                        <a:rPr lang="it-IT" dirty="0" smtClean="0"/>
                        <a:t>Sostegno</a:t>
                      </a:r>
                      <a:endParaRPr lang="it-IT" dirty="0"/>
                    </a:p>
                  </a:txBody>
                  <a:tcPr/>
                </a:tc>
                <a:tc>
                  <a:txBody>
                    <a:bodyPr/>
                    <a:lstStyle/>
                    <a:p>
                      <a:pPr algn="ctr"/>
                      <a:r>
                        <a:rPr lang="it-IT" dirty="0" smtClean="0"/>
                        <a:t>II grado</a:t>
                      </a:r>
                      <a:endParaRPr lang="it-IT" dirty="0"/>
                    </a:p>
                  </a:txBody>
                  <a:tcPr/>
                </a:tc>
                <a:tc>
                  <a:txBody>
                    <a:bodyPr/>
                    <a:lstStyle/>
                    <a:p>
                      <a:pPr algn="ctr"/>
                      <a:r>
                        <a:rPr lang="it-IT" dirty="0" smtClean="0"/>
                        <a:t>Sostegno</a:t>
                      </a:r>
                      <a:endParaRPr lang="it-IT" dirty="0"/>
                    </a:p>
                  </a:txBody>
                  <a:tcPr/>
                </a:tc>
                <a:tc>
                  <a:txBody>
                    <a:bodyPr/>
                    <a:lstStyle/>
                    <a:p>
                      <a:pPr algn="ctr"/>
                      <a:r>
                        <a:rPr lang="it-IT" dirty="0" smtClean="0"/>
                        <a:t>Totale </a:t>
                      </a:r>
                      <a:endParaRPr lang="it-IT" dirty="0"/>
                    </a:p>
                  </a:txBody>
                  <a:tcPr/>
                </a:tc>
              </a:tr>
              <a:tr h="370840">
                <a:tc>
                  <a:txBody>
                    <a:bodyPr/>
                    <a:lstStyle/>
                    <a:p>
                      <a:r>
                        <a:rPr lang="it-IT" b="1" dirty="0" smtClean="0"/>
                        <a:t>GAE</a:t>
                      </a:r>
                      <a:endParaRPr lang="it-IT" b="1" dirty="0"/>
                    </a:p>
                  </a:txBody>
                  <a:tcPr/>
                </a:tc>
                <a:tc>
                  <a:txBody>
                    <a:bodyPr/>
                    <a:lstStyle/>
                    <a:p>
                      <a:pPr algn="r"/>
                      <a:r>
                        <a:rPr lang="it-IT" dirty="0" smtClean="0"/>
                        <a:t>614</a:t>
                      </a:r>
                      <a:endParaRPr lang="it-IT" dirty="0"/>
                    </a:p>
                  </a:txBody>
                  <a:tcPr/>
                </a:tc>
                <a:tc>
                  <a:txBody>
                    <a:bodyPr/>
                    <a:lstStyle/>
                    <a:p>
                      <a:pPr algn="r"/>
                      <a:r>
                        <a:rPr lang="it-IT" dirty="0" smtClean="0"/>
                        <a:t>30</a:t>
                      </a:r>
                      <a:endParaRPr lang="it-IT" dirty="0"/>
                    </a:p>
                  </a:txBody>
                  <a:tcPr/>
                </a:tc>
                <a:tc>
                  <a:txBody>
                    <a:bodyPr/>
                    <a:lstStyle/>
                    <a:p>
                      <a:pPr algn="r"/>
                      <a:r>
                        <a:rPr lang="it-IT" dirty="0" smtClean="0"/>
                        <a:t>4.959</a:t>
                      </a:r>
                      <a:endParaRPr lang="it-IT" dirty="0"/>
                    </a:p>
                  </a:txBody>
                  <a:tcPr/>
                </a:tc>
                <a:tc>
                  <a:txBody>
                    <a:bodyPr/>
                    <a:lstStyle/>
                    <a:p>
                      <a:pPr algn="r"/>
                      <a:r>
                        <a:rPr lang="it-IT" dirty="0" smtClean="0"/>
                        <a:t>575</a:t>
                      </a:r>
                      <a:endParaRPr lang="it-IT" dirty="0"/>
                    </a:p>
                  </a:txBody>
                  <a:tcPr/>
                </a:tc>
                <a:tc>
                  <a:txBody>
                    <a:bodyPr/>
                    <a:lstStyle/>
                    <a:p>
                      <a:pPr algn="r"/>
                      <a:endParaRPr lang="it-IT"/>
                    </a:p>
                  </a:txBody>
                  <a:tcPr/>
                </a:tc>
              </a:tr>
              <a:tr h="370840">
                <a:tc>
                  <a:txBody>
                    <a:bodyPr/>
                    <a:lstStyle/>
                    <a:p>
                      <a:r>
                        <a:rPr lang="it-IT" b="1" dirty="0" smtClean="0"/>
                        <a:t>GAE</a:t>
                      </a:r>
                      <a:r>
                        <a:rPr lang="it-IT" b="1" baseline="0" dirty="0" smtClean="0"/>
                        <a:t> (riserva)</a:t>
                      </a:r>
                      <a:endParaRPr lang="it-IT" b="1" dirty="0"/>
                    </a:p>
                  </a:txBody>
                  <a:tcPr/>
                </a:tc>
                <a:tc>
                  <a:txBody>
                    <a:bodyPr/>
                    <a:lstStyle/>
                    <a:p>
                      <a:pPr algn="r"/>
                      <a:r>
                        <a:rPr lang="it-IT" dirty="0" smtClean="0"/>
                        <a:t>56</a:t>
                      </a:r>
                      <a:endParaRPr lang="it-IT" dirty="0"/>
                    </a:p>
                  </a:txBody>
                  <a:tcPr/>
                </a:tc>
                <a:tc>
                  <a:txBody>
                    <a:bodyPr/>
                    <a:lstStyle/>
                    <a:p>
                      <a:pPr algn="r"/>
                      <a:r>
                        <a:rPr lang="it-IT" dirty="0" smtClean="0"/>
                        <a:t>3</a:t>
                      </a:r>
                      <a:endParaRPr lang="it-IT" dirty="0"/>
                    </a:p>
                  </a:txBody>
                  <a:tcPr/>
                </a:tc>
                <a:tc>
                  <a:txBody>
                    <a:bodyPr/>
                    <a:lstStyle/>
                    <a:p>
                      <a:pPr algn="r"/>
                      <a:r>
                        <a:rPr lang="it-IT" dirty="0" smtClean="0"/>
                        <a:t>528</a:t>
                      </a:r>
                      <a:endParaRPr lang="it-IT" dirty="0"/>
                    </a:p>
                  </a:txBody>
                  <a:tcPr/>
                </a:tc>
                <a:tc>
                  <a:txBody>
                    <a:bodyPr/>
                    <a:lstStyle/>
                    <a:p>
                      <a:pPr algn="r"/>
                      <a:r>
                        <a:rPr lang="it-IT" dirty="0" smtClean="0"/>
                        <a:t>47</a:t>
                      </a:r>
                      <a:endParaRPr lang="it-IT" dirty="0"/>
                    </a:p>
                  </a:txBody>
                  <a:tcPr/>
                </a:tc>
                <a:tc>
                  <a:txBody>
                    <a:bodyPr/>
                    <a:lstStyle/>
                    <a:p>
                      <a:pPr algn="r"/>
                      <a:endParaRPr lang="it-IT" dirty="0"/>
                    </a:p>
                  </a:txBody>
                  <a:tcPr/>
                </a:tc>
              </a:tr>
              <a:tr h="370840">
                <a:tc>
                  <a:txBody>
                    <a:bodyPr/>
                    <a:lstStyle/>
                    <a:p>
                      <a:r>
                        <a:rPr lang="it-IT" b="1" dirty="0" smtClean="0"/>
                        <a:t>GM 2016</a:t>
                      </a:r>
                      <a:endParaRPr lang="it-IT" b="1" dirty="0"/>
                    </a:p>
                  </a:txBody>
                  <a:tcPr/>
                </a:tc>
                <a:tc>
                  <a:txBody>
                    <a:bodyPr/>
                    <a:lstStyle/>
                    <a:p>
                      <a:pPr algn="r"/>
                      <a:endParaRPr lang="it-IT" dirty="0"/>
                    </a:p>
                  </a:txBody>
                  <a:tcPr/>
                </a:tc>
                <a:tc>
                  <a:txBody>
                    <a:bodyPr/>
                    <a:lstStyle/>
                    <a:p>
                      <a:pPr algn="r"/>
                      <a:endParaRPr lang="it-IT" dirty="0"/>
                    </a:p>
                  </a:txBody>
                  <a:tcPr/>
                </a:tc>
                <a:tc>
                  <a:txBody>
                    <a:bodyPr/>
                    <a:lstStyle/>
                    <a:p>
                      <a:pPr algn="r"/>
                      <a:endParaRPr lang="it-IT" dirty="0"/>
                    </a:p>
                  </a:txBody>
                  <a:tcPr/>
                </a:tc>
                <a:tc>
                  <a:txBody>
                    <a:bodyPr/>
                    <a:lstStyle/>
                    <a:p>
                      <a:pPr algn="r"/>
                      <a:endParaRPr lang="it-IT" dirty="0"/>
                    </a:p>
                  </a:txBody>
                  <a:tcPr/>
                </a:tc>
                <a:tc>
                  <a:txBody>
                    <a:bodyPr/>
                    <a:lstStyle/>
                    <a:p>
                      <a:pPr algn="r"/>
                      <a:r>
                        <a:rPr lang="it-IT" dirty="0" smtClean="0"/>
                        <a:t>6.430</a:t>
                      </a:r>
                      <a:endParaRPr lang="it-IT" dirty="0"/>
                    </a:p>
                  </a:txBody>
                  <a:tcPr/>
                </a:tc>
              </a:tr>
              <a:tr h="370840">
                <a:tc>
                  <a:txBody>
                    <a:bodyPr/>
                    <a:lstStyle/>
                    <a:p>
                      <a:r>
                        <a:rPr lang="it-IT" b="1" dirty="0" smtClean="0"/>
                        <a:t>GM 2016 </a:t>
                      </a:r>
                      <a:endParaRPr lang="it-IT" b="1" dirty="0"/>
                    </a:p>
                  </a:txBody>
                  <a:tcPr/>
                </a:tc>
                <a:tc>
                  <a:txBody>
                    <a:bodyPr/>
                    <a:lstStyle/>
                    <a:p>
                      <a:pPr algn="r"/>
                      <a:endParaRPr lang="it-IT" dirty="0"/>
                    </a:p>
                  </a:txBody>
                  <a:tcPr/>
                </a:tc>
                <a:tc>
                  <a:txBody>
                    <a:bodyPr/>
                    <a:lstStyle/>
                    <a:p>
                      <a:pPr algn="r"/>
                      <a:r>
                        <a:rPr lang="it-IT" dirty="0" smtClean="0"/>
                        <a:t>122</a:t>
                      </a:r>
                      <a:endParaRPr lang="it-IT" dirty="0"/>
                    </a:p>
                  </a:txBody>
                  <a:tcPr/>
                </a:tc>
                <a:tc>
                  <a:txBody>
                    <a:bodyPr/>
                    <a:lstStyle/>
                    <a:p>
                      <a:pPr algn="r"/>
                      <a:endParaRPr lang="it-IT" dirty="0"/>
                    </a:p>
                  </a:txBody>
                  <a:tcPr/>
                </a:tc>
                <a:tc>
                  <a:txBody>
                    <a:bodyPr/>
                    <a:lstStyle/>
                    <a:p>
                      <a:pPr algn="r"/>
                      <a:r>
                        <a:rPr lang="it-IT" dirty="0" smtClean="0"/>
                        <a:t>210</a:t>
                      </a:r>
                      <a:endParaRPr lang="it-IT" dirty="0"/>
                    </a:p>
                  </a:txBody>
                  <a:tcPr/>
                </a:tc>
                <a:tc>
                  <a:txBody>
                    <a:bodyPr/>
                    <a:lstStyle/>
                    <a:p>
                      <a:pPr algn="r"/>
                      <a:endParaRPr lang="it-IT" dirty="0"/>
                    </a:p>
                  </a:txBody>
                  <a:tcPr/>
                </a:tc>
              </a:tr>
              <a:tr h="370840">
                <a:tc>
                  <a:txBody>
                    <a:bodyPr/>
                    <a:lstStyle/>
                    <a:p>
                      <a:r>
                        <a:rPr lang="it-IT" b="1" dirty="0" smtClean="0"/>
                        <a:t>GMRE 2018</a:t>
                      </a:r>
                      <a:endParaRPr lang="it-IT" b="1" dirty="0"/>
                    </a:p>
                  </a:txBody>
                  <a:tcPr/>
                </a:tc>
                <a:tc>
                  <a:txBody>
                    <a:bodyPr/>
                    <a:lstStyle/>
                    <a:p>
                      <a:pPr algn="r"/>
                      <a:endParaRPr lang="it-IT" dirty="0"/>
                    </a:p>
                  </a:txBody>
                  <a:tcPr/>
                </a:tc>
                <a:tc>
                  <a:txBody>
                    <a:bodyPr/>
                    <a:lstStyle/>
                    <a:p>
                      <a:pPr algn="r"/>
                      <a:endParaRPr lang="it-IT" dirty="0"/>
                    </a:p>
                  </a:txBody>
                  <a:tcPr/>
                </a:tc>
                <a:tc>
                  <a:txBody>
                    <a:bodyPr/>
                    <a:lstStyle/>
                    <a:p>
                      <a:pPr algn="r"/>
                      <a:endParaRPr lang="it-IT" dirty="0"/>
                    </a:p>
                  </a:txBody>
                  <a:tcPr/>
                </a:tc>
                <a:tc>
                  <a:txBody>
                    <a:bodyPr/>
                    <a:lstStyle/>
                    <a:p>
                      <a:pPr algn="r"/>
                      <a:endParaRPr lang="it-IT" dirty="0"/>
                    </a:p>
                  </a:txBody>
                  <a:tcPr/>
                </a:tc>
                <a:tc>
                  <a:txBody>
                    <a:bodyPr/>
                    <a:lstStyle/>
                    <a:p>
                      <a:pPr algn="r"/>
                      <a:r>
                        <a:rPr lang="it-IT" dirty="0" smtClean="0"/>
                        <a:t>7.386</a:t>
                      </a:r>
                      <a:endParaRPr lang="it-IT" dirty="0"/>
                    </a:p>
                  </a:txBody>
                  <a:tcPr/>
                </a:tc>
              </a:tr>
              <a:tr h="370840">
                <a:tc>
                  <a:txBody>
                    <a:bodyPr/>
                    <a:lstStyle/>
                    <a:p>
                      <a:r>
                        <a:rPr lang="it-IT" b="1" dirty="0" smtClean="0">
                          <a:solidFill>
                            <a:srgbClr val="7030A0"/>
                          </a:solidFill>
                        </a:rPr>
                        <a:t>TOTALE</a:t>
                      </a:r>
                      <a:endParaRPr lang="it-IT" b="1" dirty="0">
                        <a:solidFill>
                          <a:srgbClr val="7030A0"/>
                        </a:solidFill>
                      </a:endParaRPr>
                    </a:p>
                  </a:txBody>
                  <a:tcPr/>
                </a:tc>
                <a:tc>
                  <a:txBody>
                    <a:bodyPr/>
                    <a:lstStyle/>
                    <a:p>
                      <a:pPr algn="r"/>
                      <a:r>
                        <a:rPr lang="it-IT" b="1" dirty="0" smtClean="0">
                          <a:solidFill>
                            <a:srgbClr val="7030A0"/>
                          </a:solidFill>
                        </a:rPr>
                        <a:t>670</a:t>
                      </a:r>
                      <a:endParaRPr lang="it-IT" b="1" dirty="0">
                        <a:solidFill>
                          <a:srgbClr val="7030A0"/>
                        </a:solidFill>
                      </a:endParaRPr>
                    </a:p>
                  </a:txBody>
                  <a:tcPr/>
                </a:tc>
                <a:tc>
                  <a:txBody>
                    <a:bodyPr/>
                    <a:lstStyle/>
                    <a:p>
                      <a:pPr algn="r"/>
                      <a:r>
                        <a:rPr lang="it-IT" b="1" dirty="0" smtClean="0">
                          <a:solidFill>
                            <a:srgbClr val="7030A0"/>
                          </a:solidFill>
                        </a:rPr>
                        <a:t>155</a:t>
                      </a:r>
                      <a:endParaRPr lang="it-IT" b="1" dirty="0">
                        <a:solidFill>
                          <a:srgbClr val="7030A0"/>
                        </a:solidFill>
                      </a:endParaRPr>
                    </a:p>
                  </a:txBody>
                  <a:tcPr/>
                </a:tc>
                <a:tc>
                  <a:txBody>
                    <a:bodyPr/>
                    <a:lstStyle/>
                    <a:p>
                      <a:pPr algn="r"/>
                      <a:r>
                        <a:rPr lang="it-IT" b="1" dirty="0" smtClean="0">
                          <a:solidFill>
                            <a:srgbClr val="7030A0"/>
                          </a:solidFill>
                        </a:rPr>
                        <a:t>5.487</a:t>
                      </a:r>
                      <a:endParaRPr lang="it-IT" b="1" dirty="0">
                        <a:solidFill>
                          <a:srgbClr val="7030A0"/>
                        </a:solidFill>
                      </a:endParaRPr>
                    </a:p>
                  </a:txBody>
                  <a:tcPr/>
                </a:tc>
                <a:tc>
                  <a:txBody>
                    <a:bodyPr/>
                    <a:lstStyle/>
                    <a:p>
                      <a:pPr algn="r"/>
                      <a:r>
                        <a:rPr lang="it-IT" b="1" dirty="0" smtClean="0">
                          <a:solidFill>
                            <a:srgbClr val="7030A0"/>
                          </a:solidFill>
                        </a:rPr>
                        <a:t>832</a:t>
                      </a:r>
                      <a:endParaRPr lang="it-IT" b="1" dirty="0">
                        <a:solidFill>
                          <a:srgbClr val="7030A0"/>
                        </a:solidFill>
                      </a:endParaRPr>
                    </a:p>
                  </a:txBody>
                  <a:tcPr/>
                </a:tc>
                <a:tc>
                  <a:txBody>
                    <a:bodyPr/>
                    <a:lstStyle/>
                    <a:p>
                      <a:pPr algn="r"/>
                      <a:r>
                        <a:rPr lang="it-IT" b="1" dirty="0" smtClean="0">
                          <a:solidFill>
                            <a:srgbClr val="7030A0"/>
                          </a:solidFill>
                        </a:rPr>
                        <a:t>13.816</a:t>
                      </a:r>
                      <a:endParaRPr lang="it-IT" b="1" dirty="0">
                        <a:solidFill>
                          <a:srgbClr val="7030A0"/>
                        </a:solidFill>
                      </a:endParaRPr>
                    </a:p>
                  </a:txBody>
                  <a:tcPr/>
                </a:tc>
              </a:tr>
            </a:tbl>
          </a:graphicData>
        </a:graphic>
      </p:graphicFrame>
      <p:sp>
        <p:nvSpPr>
          <p:cNvPr id="8" name="CasellaDiTesto 7"/>
          <p:cNvSpPr txBox="1"/>
          <p:nvPr/>
        </p:nvSpPr>
        <p:spPr>
          <a:xfrm>
            <a:off x="1502229" y="6096000"/>
            <a:ext cx="11952514" cy="1338828"/>
          </a:xfrm>
          <a:prstGeom prst="rect">
            <a:avLst/>
          </a:prstGeom>
          <a:noFill/>
        </p:spPr>
        <p:txBody>
          <a:bodyPr wrap="square" rtlCol="0">
            <a:spAutoFit/>
          </a:bodyPr>
          <a:lstStyle/>
          <a:p>
            <a:pPr algn="just"/>
            <a:r>
              <a:rPr lang="it-IT" b="1" dirty="0" smtClean="0">
                <a:solidFill>
                  <a:srgbClr val="7030A0"/>
                </a:solidFill>
              </a:rPr>
              <a:t>Per un totale di 19.973 posizioni. </a:t>
            </a:r>
            <a:r>
              <a:rPr lang="it-IT" dirty="0" smtClean="0"/>
              <a:t>Non si tratta di «teste» perché ciascun aspirante può essere inserito in diverse categorie (es. le GAE) ed in alcuni casi (</a:t>
            </a:r>
            <a:r>
              <a:rPr lang="it-IT" dirty="0" err="1" smtClean="0"/>
              <a:t>es.le</a:t>
            </a:r>
            <a:r>
              <a:rPr lang="it-IT" dirty="0" smtClean="0"/>
              <a:t> GM) sono previsti anche i docenti già di ruolo.</a:t>
            </a:r>
            <a:endParaRPr lang="it-IT" dirty="0"/>
          </a:p>
        </p:txBody>
      </p:sp>
    </p:spTree>
    <p:extLst>
      <p:ext uri="{BB962C8B-B14F-4D97-AF65-F5344CB8AC3E}">
        <p14:creationId xmlns:p14="http://schemas.microsoft.com/office/powerpoint/2010/main" val="2432778376"/>
      </p:ext>
    </p:extLst>
  </p:cSld>
  <p:clrMapOvr>
    <a:masterClrMapping/>
  </p:clrMapOvr>
  <mc:AlternateContent xmlns:mc="http://schemas.openxmlformats.org/markup-compatibility/2006" xmlns:p14="http://schemas.microsoft.com/office/powerpoint/2010/main">
    <mc:Choice Requires="p14">
      <p:transition spd="slow" p14:dur="3000" advClick="0" advTm="15000">
        <p:randomBar dir="vert"/>
      </p:transition>
    </mc:Choice>
    <mc:Fallback xmlns="">
      <p:transition spd="slow" advClick="0" advTm="1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3000"/>
                            </p:stCondLst>
                            <p:childTnLst>
                              <p:par>
                                <p:cTn id="11" presetID="53" presetClass="entr" presetSubtype="16"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par>
                          <p:cTn id="16" fill="hold">
                            <p:stCondLst>
                              <p:cond delay="6000"/>
                            </p:stCondLst>
                            <p:childTnLst>
                              <p:par>
                                <p:cTn id="17" presetID="53" presetClass="entr" presetSubtype="16" fill="hold" grpId="0" nodeType="after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47799" y="1197428"/>
            <a:ext cx="12194280" cy="4953000"/>
          </a:xfrm>
        </p:spPr>
        <p:txBody>
          <a:bodyPr>
            <a:normAutofit/>
          </a:bodyPr>
          <a:lstStyle/>
          <a:p>
            <a:r>
              <a:rPr lang="it-IT" b="1" dirty="0" smtClean="0">
                <a:solidFill>
                  <a:srgbClr val="0070C0"/>
                </a:solidFill>
              </a:rPr>
              <a:t>Il valore dell’azione sindacale</a:t>
            </a:r>
            <a:br>
              <a:rPr lang="it-IT" b="1" dirty="0" smtClean="0">
                <a:solidFill>
                  <a:srgbClr val="0070C0"/>
                </a:solidFill>
              </a:rPr>
            </a:br>
            <a:r>
              <a:rPr lang="it-IT" b="1" dirty="0" smtClean="0">
                <a:solidFill>
                  <a:srgbClr val="0070C0"/>
                </a:solidFill>
              </a:rPr>
              <a:t/>
            </a:r>
            <a:br>
              <a:rPr lang="it-IT" b="1" dirty="0" smtClean="0">
                <a:solidFill>
                  <a:srgbClr val="0070C0"/>
                </a:solidFill>
              </a:rPr>
            </a:br>
            <a:r>
              <a:rPr lang="it-IT" b="1" dirty="0" smtClean="0">
                <a:solidFill>
                  <a:srgbClr val="0070C0"/>
                </a:solidFill>
              </a:rPr>
              <a:t>Dall’accordo del 24/04/2019</a:t>
            </a:r>
            <a:br>
              <a:rPr lang="it-IT" b="1" dirty="0" smtClean="0">
                <a:solidFill>
                  <a:srgbClr val="0070C0"/>
                </a:solidFill>
              </a:rPr>
            </a:br>
            <a:r>
              <a:rPr lang="it-IT" b="1" dirty="0" smtClean="0">
                <a:solidFill>
                  <a:srgbClr val="0070C0"/>
                </a:solidFill>
              </a:rPr>
              <a:t>all’intesa dell’11/06/2019</a:t>
            </a:r>
            <a:endParaRPr lang="it-IT" b="1" dirty="0">
              <a:solidFill>
                <a:srgbClr val="0070C0"/>
              </a:solidFill>
            </a:endParaRPr>
          </a:p>
        </p:txBody>
      </p:sp>
    </p:spTree>
    <p:extLst>
      <p:ext uri="{BB962C8B-B14F-4D97-AF65-F5344CB8AC3E}">
        <p14:creationId xmlns:p14="http://schemas.microsoft.com/office/powerpoint/2010/main" val="2267992511"/>
      </p:ext>
    </p:extLst>
  </p:cSld>
  <p:clrMapOvr>
    <a:masterClrMapping/>
  </p:clrMapOvr>
  <mc:AlternateContent xmlns:mc="http://schemas.openxmlformats.org/markup-compatibility/2006" xmlns:p14="http://schemas.microsoft.com/office/powerpoint/2010/main">
    <mc:Choice Requires="p14">
      <p:transition spd="slow" p14:dur="3000" advClick="0" advTm="5000">
        <p:randomBar dir="vert"/>
      </p:transition>
    </mc:Choice>
    <mc:Fallback xmlns="">
      <p:transition spd="slow" advClick="0" advTm="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rPr>
              <a:t>L’accordo del 24 aprile 2019</a:t>
            </a:r>
            <a:endParaRPr lang="it-IT" b="1" dirty="0">
              <a:solidFill>
                <a:srgbClr val="0070C0"/>
              </a:solidFill>
            </a:endParaRPr>
          </a:p>
        </p:txBody>
      </p:sp>
      <p:sp>
        <p:nvSpPr>
          <p:cNvPr id="9" name="CasellaDiTesto 8"/>
          <p:cNvSpPr txBox="1"/>
          <p:nvPr/>
        </p:nvSpPr>
        <p:spPr>
          <a:xfrm>
            <a:off x="2309916" y="5650058"/>
            <a:ext cx="11462657" cy="954107"/>
          </a:xfrm>
          <a:prstGeom prst="rect">
            <a:avLst/>
          </a:prstGeom>
          <a:noFill/>
        </p:spPr>
        <p:txBody>
          <a:bodyPr wrap="square" rtlCol="0">
            <a:spAutoFit/>
          </a:bodyPr>
          <a:lstStyle/>
          <a:p>
            <a:pPr algn="just"/>
            <a:r>
              <a:rPr lang="it-IT" sz="2800" b="1" dirty="0" smtClean="0">
                <a:solidFill>
                  <a:srgbClr val="7030A0"/>
                </a:solidFill>
              </a:rPr>
              <a:t>Valorizzare</a:t>
            </a:r>
            <a:r>
              <a:rPr lang="it-IT" sz="2800" dirty="0" smtClean="0"/>
              <a:t>, altresì, il lavoro </a:t>
            </a:r>
            <a:r>
              <a:rPr lang="it-IT" sz="2800" b="1" dirty="0" smtClean="0">
                <a:solidFill>
                  <a:srgbClr val="7030A0"/>
                </a:solidFill>
              </a:rPr>
              <a:t>del personale ATA </a:t>
            </a:r>
            <a:r>
              <a:rPr lang="it-IT" sz="2800" dirty="0" smtClean="0"/>
              <a:t>già di ruolo che aspiri a progredire nella carriera (compreso i facenti funzione)</a:t>
            </a:r>
            <a:endParaRPr lang="it-IT" sz="2800" dirty="0"/>
          </a:p>
        </p:txBody>
      </p:sp>
      <p:sp>
        <p:nvSpPr>
          <p:cNvPr id="4" name="CasellaDiTesto 3"/>
          <p:cNvSpPr txBox="1"/>
          <p:nvPr/>
        </p:nvSpPr>
        <p:spPr>
          <a:xfrm>
            <a:off x="2309916" y="2049348"/>
            <a:ext cx="6998775" cy="523220"/>
          </a:xfrm>
          <a:prstGeom prst="rect">
            <a:avLst/>
          </a:prstGeom>
          <a:noFill/>
        </p:spPr>
        <p:txBody>
          <a:bodyPr wrap="none" rtlCol="0">
            <a:spAutoFit/>
          </a:bodyPr>
          <a:lstStyle/>
          <a:p>
            <a:r>
              <a:rPr lang="it-IT" sz="2800" dirty="0"/>
              <a:t>Riconoscimento della </a:t>
            </a:r>
            <a:r>
              <a:rPr lang="it-IT" sz="2800" b="1" dirty="0">
                <a:solidFill>
                  <a:srgbClr val="7030A0"/>
                </a:solidFill>
              </a:rPr>
              <a:t>professionalità </a:t>
            </a:r>
            <a:r>
              <a:rPr lang="it-IT" sz="2800" b="1" dirty="0" smtClean="0">
                <a:solidFill>
                  <a:srgbClr val="7030A0"/>
                </a:solidFill>
              </a:rPr>
              <a:t>acquisita</a:t>
            </a:r>
            <a:endParaRPr lang="it-IT" sz="2800" b="1" dirty="0">
              <a:solidFill>
                <a:srgbClr val="7030A0"/>
              </a:solidFill>
            </a:endParaRPr>
          </a:p>
        </p:txBody>
      </p:sp>
      <p:sp>
        <p:nvSpPr>
          <p:cNvPr id="5" name="CasellaDiTesto 4"/>
          <p:cNvSpPr txBox="1"/>
          <p:nvPr/>
        </p:nvSpPr>
        <p:spPr>
          <a:xfrm>
            <a:off x="2309916" y="2825270"/>
            <a:ext cx="8141203" cy="523220"/>
          </a:xfrm>
          <a:prstGeom prst="rect">
            <a:avLst/>
          </a:prstGeom>
          <a:noFill/>
        </p:spPr>
        <p:txBody>
          <a:bodyPr wrap="none" rtlCol="0">
            <a:spAutoFit/>
          </a:bodyPr>
          <a:lstStyle/>
          <a:p>
            <a:r>
              <a:rPr lang="it-IT" sz="2800" b="1" dirty="0">
                <a:solidFill>
                  <a:srgbClr val="7030A0"/>
                </a:solidFill>
              </a:rPr>
              <a:t>Garantire</a:t>
            </a:r>
            <a:r>
              <a:rPr lang="it-IT" sz="2800" dirty="0"/>
              <a:t> con cadenza regolare </a:t>
            </a:r>
            <a:r>
              <a:rPr lang="it-IT" sz="2800" b="1" dirty="0">
                <a:solidFill>
                  <a:srgbClr val="7030A0"/>
                </a:solidFill>
              </a:rPr>
              <a:t>procedure </a:t>
            </a:r>
            <a:r>
              <a:rPr lang="it-IT" sz="2800" b="1" dirty="0" smtClean="0">
                <a:solidFill>
                  <a:srgbClr val="7030A0"/>
                </a:solidFill>
              </a:rPr>
              <a:t>concorsuali</a:t>
            </a:r>
            <a:endParaRPr lang="it-IT" sz="2800" b="1" dirty="0">
              <a:solidFill>
                <a:srgbClr val="7030A0"/>
              </a:solidFill>
            </a:endParaRPr>
          </a:p>
        </p:txBody>
      </p:sp>
      <p:sp>
        <p:nvSpPr>
          <p:cNvPr id="7" name="CasellaDiTesto 6"/>
          <p:cNvSpPr txBox="1"/>
          <p:nvPr/>
        </p:nvSpPr>
        <p:spPr>
          <a:xfrm>
            <a:off x="2309916" y="3600239"/>
            <a:ext cx="9015545" cy="954107"/>
          </a:xfrm>
          <a:prstGeom prst="rect">
            <a:avLst/>
          </a:prstGeom>
          <a:noFill/>
        </p:spPr>
        <p:txBody>
          <a:bodyPr wrap="none" rtlCol="0">
            <a:spAutoFit/>
          </a:bodyPr>
          <a:lstStyle/>
          <a:p>
            <a:pPr algn="just"/>
            <a:r>
              <a:rPr lang="it-IT" sz="2800" dirty="0"/>
              <a:t>Individuare </a:t>
            </a:r>
            <a:r>
              <a:rPr lang="it-IT" sz="2800" b="1" dirty="0">
                <a:solidFill>
                  <a:srgbClr val="7030A0"/>
                </a:solidFill>
              </a:rPr>
              <a:t>modalità adeguate e semplificate</a:t>
            </a:r>
            <a:r>
              <a:rPr lang="it-IT" sz="2800" dirty="0">
                <a:solidFill>
                  <a:srgbClr val="7030A0"/>
                </a:solidFill>
              </a:rPr>
              <a:t> </a:t>
            </a:r>
            <a:r>
              <a:rPr lang="it-IT" sz="2800" dirty="0"/>
              <a:t>per agevolare </a:t>
            </a:r>
            <a:endParaRPr lang="it-IT" sz="2800" dirty="0" smtClean="0"/>
          </a:p>
          <a:p>
            <a:pPr algn="just"/>
            <a:r>
              <a:rPr lang="it-IT" sz="2800" dirty="0" smtClean="0"/>
              <a:t>immissione </a:t>
            </a:r>
            <a:r>
              <a:rPr lang="it-IT" sz="2800" dirty="0"/>
              <a:t>in ruolo dei precari con 36 mesi</a:t>
            </a:r>
          </a:p>
        </p:txBody>
      </p:sp>
      <p:sp>
        <p:nvSpPr>
          <p:cNvPr id="8" name="CasellaDiTesto 7"/>
          <p:cNvSpPr txBox="1"/>
          <p:nvPr/>
        </p:nvSpPr>
        <p:spPr>
          <a:xfrm>
            <a:off x="2309916" y="4875089"/>
            <a:ext cx="12950661" cy="523220"/>
          </a:xfrm>
          <a:prstGeom prst="rect">
            <a:avLst/>
          </a:prstGeom>
          <a:noFill/>
        </p:spPr>
        <p:txBody>
          <a:bodyPr wrap="none" rtlCol="0">
            <a:spAutoFit/>
          </a:bodyPr>
          <a:lstStyle/>
          <a:p>
            <a:pPr algn="just"/>
            <a:r>
              <a:rPr lang="it-IT" sz="2800" dirty="0"/>
              <a:t>Prevedere </a:t>
            </a:r>
            <a:r>
              <a:rPr lang="it-IT" sz="2800" b="1" dirty="0">
                <a:solidFill>
                  <a:srgbClr val="7030A0"/>
                </a:solidFill>
              </a:rPr>
              <a:t>percorsi abilitanti selettivi </a:t>
            </a:r>
            <a:r>
              <a:rPr lang="it-IT" sz="2800" dirty="0"/>
              <a:t>riservati al personale con esperienza pregressa</a:t>
            </a:r>
          </a:p>
        </p:txBody>
      </p:sp>
    </p:spTree>
    <p:extLst>
      <p:ext uri="{BB962C8B-B14F-4D97-AF65-F5344CB8AC3E}">
        <p14:creationId xmlns:p14="http://schemas.microsoft.com/office/powerpoint/2010/main" val="639032006"/>
      </p:ext>
    </p:extLst>
  </p:cSld>
  <p:clrMapOvr>
    <a:masterClrMapping/>
  </p:clrMapOvr>
  <mc:AlternateContent xmlns:mc="http://schemas.openxmlformats.org/markup-compatibility/2006" xmlns:p14="http://schemas.microsoft.com/office/powerpoint/2010/main">
    <mc:Choice Requires="p14">
      <p:transition spd="slow" p14:dur="3000" advClick="0" advTm="18000">
        <p:randomBar dir="vert"/>
      </p:transition>
    </mc:Choice>
    <mc:Fallback xmlns="">
      <p:transition spd="slow" advClick="0" advTm="18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ppt_x</p:attrName>
                                        </p:attrNameLst>
                                      </p:cBhvr>
                                      <p:tavLst>
                                        <p:tav tm="0">
                                          <p:val>
                                            <p:strVal val="#ppt_x"/>
                                          </p:val>
                                        </p:tav>
                                        <p:tav tm="100000">
                                          <p:val>
                                            <p:strVal val="#ppt_x"/>
                                          </p:val>
                                        </p:tav>
                                      </p:tavLst>
                                    </p:anim>
                                    <p:anim calcmode="lin" valueType="num">
                                      <p:cBhvr>
                                        <p:cTn id="21" dur="2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ppt_x</p:attrName>
                                        </p:attrNameLst>
                                      </p:cBhvr>
                                      <p:tavLst>
                                        <p:tav tm="0">
                                          <p:val>
                                            <p:strVal val="#ppt_x"/>
                                          </p:val>
                                        </p:tav>
                                        <p:tav tm="100000">
                                          <p:val>
                                            <p:strVal val="#ppt_x"/>
                                          </p:val>
                                        </p:tav>
                                      </p:tavLst>
                                    </p:anim>
                                    <p:anim calcmode="lin" valueType="num">
                                      <p:cBhvr>
                                        <p:cTn id="27" dur="2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1000"/>
                            </p:stCondLst>
                            <p:childTnLst>
                              <p:par>
                                <p:cTn id="29" presetID="42" presetClass="entr" presetSubtype="0" fill="hold" grpId="0"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ppt_x</p:attrName>
                                        </p:attrNameLst>
                                      </p:cBhvr>
                                      <p:tavLst>
                                        <p:tav tm="0">
                                          <p:val>
                                            <p:strVal val="#ppt_x"/>
                                          </p:val>
                                        </p:tav>
                                        <p:tav tm="100000">
                                          <p:val>
                                            <p:strVal val="#ppt_x"/>
                                          </p:val>
                                        </p:tav>
                                      </p:tavLst>
                                    </p:anim>
                                    <p:anim calcmode="lin" valueType="num">
                                      <p:cBhvr>
                                        <p:cTn id="33" dur="2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4000"/>
                            </p:stCondLst>
                            <p:childTnLst>
                              <p:par>
                                <p:cTn id="35" presetID="42" presetClass="entr" presetSubtype="0" fill="hold" grpId="0" nodeType="after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ppt_x</p:attrName>
                                        </p:attrNameLst>
                                      </p:cBhvr>
                                      <p:tavLst>
                                        <p:tav tm="0">
                                          <p:val>
                                            <p:strVal val="#ppt_x"/>
                                          </p:val>
                                        </p:tav>
                                        <p:tav tm="100000">
                                          <p:val>
                                            <p:strVal val="#ppt_x"/>
                                          </p:val>
                                        </p:tav>
                                      </p:tavLst>
                                    </p:anim>
                                    <p:anim calcmode="lin" valueType="num">
                                      <p:cBhvr>
                                        <p:cTn id="3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4" grpId="0"/>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rPr>
              <a:t>Gli obiettivi </a:t>
            </a:r>
            <a:endParaRPr lang="it-IT" b="1" dirty="0">
              <a:solidFill>
                <a:srgbClr val="0070C0"/>
              </a:solidFill>
            </a:endParaRPr>
          </a:p>
        </p:txBody>
      </p:sp>
      <p:sp>
        <p:nvSpPr>
          <p:cNvPr id="3" name="CasellaDiTesto 2"/>
          <p:cNvSpPr txBox="1"/>
          <p:nvPr/>
        </p:nvSpPr>
        <p:spPr>
          <a:xfrm>
            <a:off x="1442961" y="1748621"/>
            <a:ext cx="11462657" cy="954107"/>
          </a:xfrm>
          <a:prstGeom prst="rect">
            <a:avLst/>
          </a:prstGeom>
          <a:noFill/>
        </p:spPr>
        <p:txBody>
          <a:bodyPr wrap="square" rtlCol="0">
            <a:spAutoFit/>
          </a:bodyPr>
          <a:lstStyle/>
          <a:p>
            <a:pPr algn="just"/>
            <a:r>
              <a:rPr lang="it-IT" sz="2800" dirty="0"/>
              <a:t>Permettere a tutti i docenti che hanno 3 annualità nelle ultime 8 di servizio di </a:t>
            </a:r>
            <a:r>
              <a:rPr lang="it-IT" sz="2800" b="1" dirty="0">
                <a:solidFill>
                  <a:srgbClr val="7030A0"/>
                </a:solidFill>
              </a:rPr>
              <a:t>abilitarsi</a:t>
            </a:r>
          </a:p>
        </p:txBody>
      </p:sp>
      <p:sp>
        <p:nvSpPr>
          <p:cNvPr id="5" name="CasellaDiTesto 4"/>
          <p:cNvSpPr txBox="1"/>
          <p:nvPr/>
        </p:nvSpPr>
        <p:spPr>
          <a:xfrm>
            <a:off x="1442955" y="2882190"/>
            <a:ext cx="11462657" cy="954107"/>
          </a:xfrm>
          <a:prstGeom prst="rect">
            <a:avLst/>
          </a:prstGeom>
          <a:noFill/>
        </p:spPr>
        <p:txBody>
          <a:bodyPr wrap="square" rtlCol="0">
            <a:spAutoFit/>
          </a:bodyPr>
          <a:lstStyle/>
          <a:p>
            <a:pPr algn="just"/>
            <a:r>
              <a:rPr lang="it-IT" sz="2800" dirty="0"/>
              <a:t>Garantire alle scuole </a:t>
            </a:r>
            <a:r>
              <a:rPr lang="it-IT" sz="2800" b="1" dirty="0">
                <a:solidFill>
                  <a:srgbClr val="7030A0"/>
                </a:solidFill>
              </a:rPr>
              <a:t>personale qualificato e preparato </a:t>
            </a:r>
            <a:r>
              <a:rPr lang="it-IT" sz="2800" dirty="0"/>
              <a:t>(attraverso la partecipazione al PAS)</a:t>
            </a:r>
          </a:p>
        </p:txBody>
      </p:sp>
      <p:sp>
        <p:nvSpPr>
          <p:cNvPr id="6" name="CasellaDiTesto 5"/>
          <p:cNvSpPr txBox="1"/>
          <p:nvPr/>
        </p:nvSpPr>
        <p:spPr>
          <a:xfrm>
            <a:off x="1442956" y="4031266"/>
            <a:ext cx="11462657" cy="523220"/>
          </a:xfrm>
          <a:prstGeom prst="rect">
            <a:avLst/>
          </a:prstGeom>
          <a:noFill/>
        </p:spPr>
        <p:txBody>
          <a:bodyPr wrap="square" rtlCol="0">
            <a:spAutoFit/>
          </a:bodyPr>
          <a:lstStyle/>
          <a:p>
            <a:pPr algn="just"/>
            <a:r>
              <a:rPr lang="it-IT" sz="2800" b="1" dirty="0">
                <a:solidFill>
                  <a:srgbClr val="7030A0"/>
                </a:solidFill>
              </a:rPr>
              <a:t>Limitare gli spostamenti</a:t>
            </a:r>
            <a:r>
              <a:rPr lang="it-IT" sz="2800" b="1" dirty="0">
                <a:solidFill>
                  <a:srgbClr val="FF0000"/>
                </a:solidFill>
              </a:rPr>
              <a:t> </a:t>
            </a:r>
            <a:r>
              <a:rPr lang="it-IT" sz="2800" dirty="0"/>
              <a:t>delle persone</a:t>
            </a:r>
          </a:p>
        </p:txBody>
      </p:sp>
      <p:sp>
        <p:nvSpPr>
          <p:cNvPr id="7" name="CasellaDiTesto 6"/>
          <p:cNvSpPr txBox="1"/>
          <p:nvPr/>
        </p:nvSpPr>
        <p:spPr>
          <a:xfrm>
            <a:off x="1442957" y="4871139"/>
            <a:ext cx="11462657" cy="954107"/>
          </a:xfrm>
          <a:prstGeom prst="rect">
            <a:avLst/>
          </a:prstGeom>
          <a:noFill/>
        </p:spPr>
        <p:txBody>
          <a:bodyPr wrap="square" rtlCol="0">
            <a:spAutoFit/>
          </a:bodyPr>
          <a:lstStyle/>
          <a:p>
            <a:pPr algn="just"/>
            <a:r>
              <a:rPr lang="it-IT" sz="2800" b="1" dirty="0">
                <a:solidFill>
                  <a:srgbClr val="7030A0"/>
                </a:solidFill>
              </a:rPr>
              <a:t>Consentire la copertura</a:t>
            </a:r>
            <a:r>
              <a:rPr lang="it-IT" sz="2800" b="1" dirty="0">
                <a:solidFill>
                  <a:srgbClr val="FF0000"/>
                </a:solidFill>
              </a:rPr>
              <a:t> </a:t>
            </a:r>
            <a:r>
              <a:rPr lang="it-IT" sz="2800" dirty="0"/>
              <a:t>di tutti i posti vacanti e disponibili (per le immissioni in ruolo)</a:t>
            </a:r>
          </a:p>
        </p:txBody>
      </p:sp>
      <p:sp>
        <p:nvSpPr>
          <p:cNvPr id="8" name="CasellaDiTesto 7"/>
          <p:cNvSpPr txBox="1"/>
          <p:nvPr/>
        </p:nvSpPr>
        <p:spPr>
          <a:xfrm>
            <a:off x="1442958" y="6083979"/>
            <a:ext cx="11462657" cy="954107"/>
          </a:xfrm>
          <a:prstGeom prst="rect">
            <a:avLst/>
          </a:prstGeom>
          <a:noFill/>
        </p:spPr>
        <p:txBody>
          <a:bodyPr wrap="square" rtlCol="0">
            <a:spAutoFit/>
          </a:bodyPr>
          <a:lstStyle/>
          <a:p>
            <a:pPr algn="just"/>
            <a:r>
              <a:rPr lang="it-IT" sz="2800" dirty="0"/>
              <a:t>Consentire, al personale già di ruolo, di poter </a:t>
            </a:r>
            <a:r>
              <a:rPr lang="it-IT" sz="2800" b="1" dirty="0">
                <a:solidFill>
                  <a:srgbClr val="7030A0"/>
                </a:solidFill>
              </a:rPr>
              <a:t>conseguire una ulteriore abilitazione</a:t>
            </a:r>
            <a:r>
              <a:rPr lang="it-IT" sz="2800" b="1" dirty="0">
                <a:solidFill>
                  <a:srgbClr val="FF0000"/>
                </a:solidFill>
              </a:rPr>
              <a:t> </a:t>
            </a:r>
            <a:r>
              <a:rPr lang="it-IT" sz="2800" dirty="0"/>
              <a:t>da spendere attraverso la mobilità professionale</a:t>
            </a:r>
          </a:p>
        </p:txBody>
      </p:sp>
    </p:spTree>
    <p:extLst>
      <p:ext uri="{BB962C8B-B14F-4D97-AF65-F5344CB8AC3E}">
        <p14:creationId xmlns:p14="http://schemas.microsoft.com/office/powerpoint/2010/main" val="3435203379"/>
      </p:ext>
    </p:extLst>
  </p:cSld>
  <p:clrMapOvr>
    <a:masterClrMapping/>
  </p:clrMapOvr>
  <mc:AlternateContent xmlns:mc="http://schemas.openxmlformats.org/markup-compatibility/2006" xmlns:p14="http://schemas.microsoft.com/office/powerpoint/2010/main">
    <mc:Choice Requires="p14">
      <p:transition spd="slow" p14:dur="3000" advClick="0" advTm="18000">
        <p:randomBar dir="vert"/>
      </p:transition>
    </mc:Choice>
    <mc:Fallback xmlns="">
      <p:transition spd="slow" advClick="0" advTm="18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ppt_x</p:attrName>
                                        </p:attrNameLst>
                                      </p:cBhvr>
                                      <p:tavLst>
                                        <p:tav tm="0">
                                          <p:val>
                                            <p:strVal val="#ppt_x"/>
                                          </p:val>
                                        </p:tav>
                                        <p:tav tm="100000">
                                          <p:val>
                                            <p:strVal val="#ppt_x"/>
                                          </p:val>
                                        </p:tav>
                                      </p:tavLst>
                                    </p:anim>
                                    <p:anim calcmode="lin" valueType="num">
                                      <p:cBhvr>
                                        <p:cTn id="15" dur="2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ppt_x</p:attrName>
                                        </p:attrNameLst>
                                      </p:cBhvr>
                                      <p:tavLst>
                                        <p:tav tm="0">
                                          <p:val>
                                            <p:strVal val="#ppt_x"/>
                                          </p:val>
                                        </p:tav>
                                        <p:tav tm="100000">
                                          <p:val>
                                            <p:strVal val="#ppt_x"/>
                                          </p:val>
                                        </p:tav>
                                      </p:tavLst>
                                    </p:anim>
                                    <p:anim calcmode="lin" valueType="num">
                                      <p:cBhvr>
                                        <p:cTn id="21" dur="2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6500"/>
                            </p:stCondLst>
                            <p:childTnLst>
                              <p:par>
                                <p:cTn id="23" presetID="42" presetClass="entr" presetSubtype="0" fill="hold" grpId="0" nodeType="after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ppt_x</p:attrName>
                                        </p:attrNameLst>
                                      </p:cBhvr>
                                      <p:tavLst>
                                        <p:tav tm="0">
                                          <p:val>
                                            <p:strVal val="#ppt_x"/>
                                          </p:val>
                                        </p:tav>
                                        <p:tav tm="100000">
                                          <p:val>
                                            <p:strVal val="#ppt_x"/>
                                          </p:val>
                                        </p:tav>
                                      </p:tavLst>
                                    </p:anim>
                                    <p:anim calcmode="lin" valueType="num">
                                      <p:cBhvr>
                                        <p:cTn id="27" dur="2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9500"/>
                            </p:stCondLst>
                            <p:childTnLst>
                              <p:par>
                                <p:cTn id="29" presetID="42" presetClass="entr" presetSubtype="0" fill="hold" grpId="0" nodeType="after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ppt_x</p:attrName>
                                        </p:attrNameLst>
                                      </p:cBhvr>
                                      <p:tavLst>
                                        <p:tav tm="0">
                                          <p:val>
                                            <p:strVal val="#ppt_x"/>
                                          </p:val>
                                        </p:tav>
                                        <p:tav tm="100000">
                                          <p:val>
                                            <p:strVal val="#ppt_x"/>
                                          </p:val>
                                        </p:tav>
                                      </p:tavLst>
                                    </p:anim>
                                    <p:anim calcmode="lin" valueType="num">
                                      <p:cBhvr>
                                        <p:cTn id="33" dur="2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12500"/>
                            </p:stCondLst>
                            <p:childTnLst>
                              <p:par>
                                <p:cTn id="35" presetID="42" presetClass="entr" presetSubtype="0" fill="hold" grpId="0" nodeType="afterEffect">
                                  <p:stCondLst>
                                    <p:cond delay="10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ppt_x</p:attrName>
                                        </p:attrNameLst>
                                      </p:cBhvr>
                                      <p:tavLst>
                                        <p:tav tm="0">
                                          <p:val>
                                            <p:strVal val="#ppt_x"/>
                                          </p:val>
                                        </p:tav>
                                        <p:tav tm="100000">
                                          <p:val>
                                            <p:strVal val="#ppt_x"/>
                                          </p:val>
                                        </p:tav>
                                      </p:tavLst>
                                    </p:anim>
                                    <p:anim calcmode="lin" valueType="num">
                                      <p:cBhvr>
                                        <p:cTn id="3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1287" y="336750"/>
            <a:ext cx="13883164" cy="945513"/>
          </a:xfrm>
        </p:spPr>
        <p:txBody>
          <a:bodyPr>
            <a:noAutofit/>
          </a:bodyPr>
          <a:lstStyle/>
          <a:p>
            <a:r>
              <a:rPr lang="it-IT" b="1" dirty="0" smtClean="0">
                <a:solidFill>
                  <a:srgbClr val="0070C0"/>
                </a:solidFill>
              </a:rPr>
              <a:t>Richieste</a:t>
            </a:r>
            <a:endParaRPr lang="it-IT" b="1" dirty="0">
              <a:solidFill>
                <a:srgbClr val="0070C0"/>
              </a:solidFill>
            </a:endParaRPr>
          </a:p>
        </p:txBody>
      </p:sp>
      <p:sp>
        <p:nvSpPr>
          <p:cNvPr id="4" name="Rettangolo 3"/>
          <p:cNvSpPr/>
          <p:nvPr/>
        </p:nvSpPr>
        <p:spPr>
          <a:xfrm>
            <a:off x="1413850" y="5082140"/>
            <a:ext cx="5379402" cy="24634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a:lnSpc>
                <a:spcPct val="107000"/>
              </a:lnSpc>
              <a:spcAft>
                <a:spcPts val="0"/>
              </a:spcAft>
            </a:pPr>
            <a:r>
              <a:rPr lang="it-IT"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a:t>
            </a:r>
            <a:r>
              <a:rPr lang="it-IT" sz="3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ttenere </a:t>
            </a:r>
            <a:r>
              <a:rPr lang="it-IT"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l’abilitazione </a:t>
            </a:r>
            <a:r>
              <a:rPr lang="it-IT" sz="3600" dirty="0">
                <a:latin typeface="Calibri" panose="020F0502020204030204" pitchFamily="34" charset="0"/>
                <a:ea typeface="Calibri" panose="020F0502020204030204" pitchFamily="34" charset="0"/>
                <a:cs typeface="Times New Roman" panose="02020603050405020304" pitchFamily="18" charset="0"/>
              </a:rPr>
              <a:t>indipendentemente dal superamento del nuovo </a:t>
            </a:r>
            <a:r>
              <a:rPr lang="it-IT" sz="3600" dirty="0" smtClean="0">
                <a:latin typeface="Calibri" panose="020F0502020204030204" pitchFamily="34" charset="0"/>
                <a:ea typeface="Calibri" panose="020F0502020204030204" pitchFamily="34" charset="0"/>
                <a:cs typeface="Times New Roman" panose="02020603050405020304" pitchFamily="18" charset="0"/>
              </a:rPr>
              <a:t>concorso</a:t>
            </a:r>
            <a:endParaRPr lang="it-IT"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8151780" y="5082139"/>
            <a:ext cx="6636664" cy="24634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07000"/>
              </a:lnSpc>
            </a:pPr>
            <a:r>
              <a:rPr lang="it-IT" sz="3600" dirty="0">
                <a:latin typeface="Calibri" panose="020F0502020204030204" pitchFamily="34" charset="0"/>
                <a:ea typeface="Calibri" panose="020F0502020204030204" pitchFamily="34" charset="0"/>
                <a:cs typeface="Times New Roman" panose="02020603050405020304" pitchFamily="18" charset="0"/>
              </a:rPr>
              <a:t>C</a:t>
            </a:r>
            <a:r>
              <a:rPr lang="it-IT" sz="3600" dirty="0" smtClean="0">
                <a:latin typeface="Calibri" panose="020F0502020204030204" pitchFamily="34" charset="0"/>
                <a:ea typeface="Calibri" panose="020F0502020204030204" pitchFamily="34" charset="0"/>
                <a:cs typeface="Times New Roman" panose="02020603050405020304" pitchFamily="18" charset="0"/>
              </a:rPr>
              <a:t>anale </a:t>
            </a:r>
            <a:r>
              <a:rPr lang="it-IT" sz="3600" dirty="0">
                <a:latin typeface="Calibri" panose="020F0502020204030204" pitchFamily="34" charset="0"/>
                <a:ea typeface="Calibri" panose="020F0502020204030204" pitchFamily="34" charset="0"/>
                <a:cs typeface="Times New Roman" panose="02020603050405020304" pitchFamily="18" charset="0"/>
              </a:rPr>
              <a:t>straordinario</a:t>
            </a:r>
            <a:r>
              <a:rPr lang="it-IT" sz="3600" b="1" dirty="0">
                <a:latin typeface="Calibri" panose="020F0502020204030204" pitchFamily="34" charset="0"/>
                <a:ea typeface="Calibri" panose="020F0502020204030204" pitchFamily="34" charset="0"/>
                <a:cs typeface="Times New Roman" panose="02020603050405020304" pitchFamily="18" charset="0"/>
              </a:rPr>
              <a:t> </a:t>
            </a:r>
            <a:r>
              <a:rPr lang="it-IT" sz="3600" dirty="0">
                <a:latin typeface="Calibri" panose="020F0502020204030204" pitchFamily="34" charset="0"/>
                <a:ea typeface="Calibri" panose="020F0502020204030204" pitchFamily="34" charset="0"/>
                <a:cs typeface="Times New Roman" panose="02020603050405020304" pitchFamily="18" charset="0"/>
              </a:rPr>
              <a:t>per l’accesso al ruolo tramite una </a:t>
            </a:r>
            <a:r>
              <a:rPr lang="it-IT"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procedura aggiuntiva</a:t>
            </a:r>
            <a:r>
              <a:rPr lang="it-IT" sz="3600" dirty="0">
                <a:latin typeface="Calibri" panose="020F0502020204030204" pitchFamily="34" charset="0"/>
                <a:ea typeface="Calibri" panose="020F0502020204030204" pitchFamily="34" charset="0"/>
                <a:cs typeface="Times New Roman" panose="02020603050405020304" pitchFamily="18" charset="0"/>
              </a:rPr>
              <a:t> rispetto al solo concorso </a:t>
            </a:r>
            <a:r>
              <a:rPr lang="it-IT" sz="3600" dirty="0" smtClean="0">
                <a:latin typeface="Calibri" panose="020F0502020204030204" pitchFamily="34" charset="0"/>
                <a:ea typeface="Calibri" panose="020F0502020204030204" pitchFamily="34" charset="0"/>
                <a:cs typeface="Times New Roman" panose="02020603050405020304" pitchFamily="18" charset="0"/>
              </a:rPr>
              <a:t>ordinario</a:t>
            </a:r>
          </a:p>
        </p:txBody>
      </p:sp>
      <p:sp>
        <p:nvSpPr>
          <p:cNvPr id="6" name="Freccia in giù 5"/>
          <p:cNvSpPr/>
          <p:nvPr/>
        </p:nvSpPr>
        <p:spPr>
          <a:xfrm rot="1613172">
            <a:off x="4108406" y="4037239"/>
            <a:ext cx="475488" cy="8941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in giù 6"/>
          <p:cNvSpPr/>
          <p:nvPr/>
        </p:nvSpPr>
        <p:spPr>
          <a:xfrm rot="20056036">
            <a:off x="11301546" y="3997821"/>
            <a:ext cx="475488" cy="8941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1241778" y="1538810"/>
            <a:ext cx="13412673" cy="830997"/>
          </a:xfrm>
          <a:prstGeom prst="rect">
            <a:avLst/>
          </a:prstGeom>
          <a:noFill/>
        </p:spPr>
        <p:txBody>
          <a:bodyPr wrap="square" rtlCol="0">
            <a:spAutoFit/>
          </a:bodyPr>
          <a:lstStyle/>
          <a:p>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Modifica delle regole </a:t>
            </a:r>
            <a:r>
              <a:rPr lang="it-IT" sz="2400" dirty="0">
                <a:latin typeface="Calibri" panose="020F0502020204030204" pitchFamily="34" charset="0"/>
                <a:ea typeface="Calibri" panose="020F0502020204030204" pitchFamily="34" charset="0"/>
                <a:cs typeface="Times New Roman" panose="02020603050405020304" pitchFamily="18" charset="0"/>
              </a:rPr>
              <a:t>sul reclutamento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per  valorizzare il lavoro </a:t>
            </a:r>
            <a:r>
              <a:rPr lang="it-IT" sz="2400" dirty="0">
                <a:latin typeface="Calibri" panose="020F0502020204030204" pitchFamily="34" charset="0"/>
                <a:ea typeface="Calibri" panose="020F0502020204030204" pitchFamily="34" charset="0"/>
                <a:cs typeface="Times New Roman" panose="02020603050405020304" pitchFamily="18" charset="0"/>
              </a:rPr>
              <a:t>svolto nella scuola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dai docenti precari di III fascia</a:t>
            </a:r>
            <a:r>
              <a:rPr lang="it-IT" sz="2400" dirty="0">
                <a:latin typeface="Calibri" panose="020F0502020204030204" pitchFamily="34" charset="0"/>
                <a:ea typeface="Calibri" panose="020F0502020204030204" pitchFamily="34" charset="0"/>
                <a:cs typeface="Times New Roman" panose="02020603050405020304" pitchFamily="18" charset="0"/>
              </a:rPr>
              <a:t> privi di abilitazione</a:t>
            </a:r>
            <a:r>
              <a:rPr lang="it-IT" sz="2400" dirty="0" smtClean="0">
                <a:latin typeface="Calibri" panose="020F0502020204030204" pitchFamily="34" charset="0"/>
                <a:ea typeface="Calibri" panose="020F0502020204030204" pitchFamily="34" charset="0"/>
                <a:cs typeface="Times New Roman" panose="02020603050405020304" pitchFamily="18" charset="0"/>
              </a:rPr>
              <a:t>.</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asellaDiTesto 8"/>
          <p:cNvSpPr txBox="1"/>
          <p:nvPr/>
        </p:nvSpPr>
        <p:spPr>
          <a:xfrm>
            <a:off x="1241777" y="2514071"/>
            <a:ext cx="13412673" cy="470000"/>
          </a:xfrm>
          <a:prstGeom prst="rect">
            <a:avLst/>
          </a:prstGeom>
          <a:noFill/>
        </p:spPr>
        <p:txBody>
          <a:bodyPr wrap="square" rtlCol="0">
            <a:spAutoFit/>
          </a:bodyPr>
          <a:lstStyle/>
          <a:p>
            <a:pPr algn="just">
              <a:lnSpc>
                <a:spcPct val="107000"/>
              </a:lnSpc>
              <a:spcAft>
                <a:spcPts val="800"/>
              </a:spcAft>
            </a:pP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Consentire</a:t>
            </a:r>
            <a:r>
              <a:rPr lang="it-IT" sz="2400" dirty="0">
                <a:latin typeface="Calibri" panose="020F0502020204030204" pitchFamily="34" charset="0"/>
                <a:ea typeface="Calibri" panose="020F0502020204030204" pitchFamily="34" charset="0"/>
                <a:cs typeface="Times New Roman" panose="02020603050405020304" pitchFamily="18" charset="0"/>
              </a:rPr>
              <a:t> il conseguimento di una </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nuova abilitazione</a:t>
            </a:r>
            <a:r>
              <a:rPr lang="it-IT"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it-IT" sz="2400" dirty="0">
                <a:latin typeface="Calibri" panose="020F0502020204030204" pitchFamily="34" charset="0"/>
                <a:ea typeface="Calibri" panose="020F0502020204030204" pitchFamily="34" charset="0"/>
                <a:cs typeface="Times New Roman" panose="02020603050405020304" pitchFamily="18" charset="0"/>
              </a:rPr>
              <a:t>a coloro che ne hanno i titoli</a:t>
            </a:r>
          </a:p>
        </p:txBody>
      </p:sp>
      <p:sp>
        <p:nvSpPr>
          <p:cNvPr id="10" name="CasellaDiTesto 9"/>
          <p:cNvSpPr txBox="1"/>
          <p:nvPr/>
        </p:nvSpPr>
        <p:spPr>
          <a:xfrm>
            <a:off x="1241778" y="3128335"/>
            <a:ext cx="13412673" cy="470000"/>
          </a:xfrm>
          <a:prstGeom prst="rect">
            <a:avLst/>
          </a:prstGeom>
          <a:noFill/>
        </p:spPr>
        <p:txBody>
          <a:bodyPr wrap="square" rtlCol="0">
            <a:spAutoFit/>
          </a:bodyPr>
          <a:lstStyle/>
          <a:p>
            <a:pPr algn="just">
              <a:lnSpc>
                <a:spcPct val="107000"/>
              </a:lnSpc>
              <a:spcAft>
                <a:spcPts val="800"/>
              </a:spcAft>
            </a:pP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Inserimento</a:t>
            </a:r>
            <a:r>
              <a:rPr lang="it-IT" sz="2400" dirty="0">
                <a:latin typeface="Calibri" panose="020F0502020204030204" pitchFamily="34" charset="0"/>
                <a:ea typeface="Calibri" panose="020F0502020204030204" pitchFamily="34" charset="0"/>
                <a:cs typeface="Times New Roman" panose="02020603050405020304" pitchFamily="18" charset="0"/>
              </a:rPr>
              <a:t> in II fascia di istituto per i nuovi abilitati</a:t>
            </a:r>
          </a:p>
        </p:txBody>
      </p:sp>
      <p:sp>
        <p:nvSpPr>
          <p:cNvPr id="11" name="CasellaDiTesto 10"/>
          <p:cNvSpPr txBox="1"/>
          <p:nvPr/>
        </p:nvSpPr>
        <p:spPr>
          <a:xfrm>
            <a:off x="1241778" y="3936270"/>
            <a:ext cx="13412673" cy="470000"/>
          </a:xfrm>
          <a:prstGeom prst="rect">
            <a:avLst/>
          </a:prstGeom>
          <a:noFill/>
        </p:spPr>
        <p:txBody>
          <a:bodyPr wrap="square" rtlCol="0">
            <a:spAutoFit/>
          </a:bodyPr>
          <a:lstStyle/>
          <a:p>
            <a:pPr algn="ctr">
              <a:lnSpc>
                <a:spcPct val="107000"/>
              </a:lnSpc>
              <a:spcAft>
                <a:spcPts val="800"/>
              </a:spcAft>
            </a:pPr>
            <a:r>
              <a:rPr lang="it-IT" sz="2400" dirty="0">
                <a:latin typeface="Calibri" panose="020F0502020204030204" pitchFamily="34" charset="0"/>
                <a:cs typeface="Times New Roman" panose="02020603050405020304" pitchFamily="18" charset="0"/>
              </a:rPr>
              <a:t>Quindi…</a:t>
            </a:r>
            <a:endParaRPr lang="it-IT" sz="2400" dirty="0"/>
          </a:p>
        </p:txBody>
      </p:sp>
    </p:spTree>
    <p:extLst>
      <p:ext uri="{BB962C8B-B14F-4D97-AF65-F5344CB8AC3E}">
        <p14:creationId xmlns:p14="http://schemas.microsoft.com/office/powerpoint/2010/main" val="1024242887"/>
      </p:ext>
    </p:extLst>
  </p:cSld>
  <p:clrMapOvr>
    <a:masterClrMapping/>
  </p:clrMapOvr>
  <mc:AlternateContent xmlns:mc="http://schemas.openxmlformats.org/markup-compatibility/2006" xmlns:p14="http://schemas.microsoft.com/office/powerpoint/2010/main">
    <mc:Choice Requires="p14">
      <p:transition spd="slow" p14:dur="3000" advClick="0" advTm="23000">
        <p:randomBar dir="vert"/>
      </p:transition>
    </mc:Choice>
    <mc:Fallback xmlns="">
      <p:transition spd="slow" advClick="0" advTm="2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2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ppt_x</p:attrName>
                                        </p:attrNameLst>
                                      </p:cBhvr>
                                      <p:tavLst>
                                        <p:tav tm="0">
                                          <p:val>
                                            <p:strVal val="#ppt_x"/>
                                          </p:val>
                                        </p:tav>
                                        <p:tav tm="100000">
                                          <p:val>
                                            <p:strVal val="#ppt_x"/>
                                          </p:val>
                                        </p:tav>
                                      </p:tavLst>
                                    </p:anim>
                                    <p:anim calcmode="lin" valueType="num">
                                      <p:cBhvr>
                                        <p:cTn id="21" dur="2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ppt_x</p:attrName>
                                        </p:attrNameLst>
                                      </p:cBhvr>
                                      <p:tavLst>
                                        <p:tav tm="0">
                                          <p:val>
                                            <p:strVal val="#ppt_x"/>
                                          </p:val>
                                        </p:tav>
                                        <p:tav tm="100000">
                                          <p:val>
                                            <p:strVal val="#ppt_x"/>
                                          </p:val>
                                        </p:tav>
                                      </p:tavLst>
                                    </p:anim>
                                    <p:anim calcmode="lin" valueType="num">
                                      <p:cBhvr>
                                        <p:cTn id="27" dur="2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grpId="0" nodeType="after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anim calcmode="lin" valueType="num">
                                      <p:cBhvr>
                                        <p:cTn id="32" dur="2000" fill="hold"/>
                                        <p:tgtEl>
                                          <p:spTgt spid="11"/>
                                        </p:tgtEl>
                                        <p:attrNameLst>
                                          <p:attrName>ppt_x</p:attrName>
                                        </p:attrNameLst>
                                      </p:cBhvr>
                                      <p:tavLst>
                                        <p:tav tm="0">
                                          <p:val>
                                            <p:strVal val="#ppt_x"/>
                                          </p:val>
                                        </p:tav>
                                        <p:tav tm="100000">
                                          <p:val>
                                            <p:strVal val="#ppt_x"/>
                                          </p:val>
                                        </p:tav>
                                      </p:tavLst>
                                    </p:anim>
                                    <p:anim calcmode="lin" valueType="num">
                                      <p:cBhvr>
                                        <p:cTn id="33" dur="2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13000"/>
                            </p:stCondLst>
                            <p:childTnLst>
                              <p:par>
                                <p:cTn id="35" presetID="14" presetClass="entr" presetSubtype="1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2000"/>
                                        <p:tgtEl>
                                          <p:spTgt spid="6"/>
                                        </p:tgtEl>
                                      </p:cBhvr>
                                    </p:animEffect>
                                  </p:childTnLst>
                                </p:cTn>
                              </p:par>
                            </p:childTnLst>
                          </p:cTn>
                        </p:par>
                        <p:par>
                          <p:cTn id="38" fill="hold">
                            <p:stCondLst>
                              <p:cond delay="15000"/>
                            </p:stCondLst>
                            <p:childTnLst>
                              <p:par>
                                <p:cTn id="39" presetID="14" presetClass="entr" presetSubtype="10" fill="hold" grpId="0" nodeType="afterEffect">
                                  <p:stCondLst>
                                    <p:cond delay="100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2000"/>
                                        <p:tgtEl>
                                          <p:spTgt spid="7"/>
                                        </p:tgtEl>
                                      </p:cBhvr>
                                    </p:animEffect>
                                  </p:childTnLst>
                                </p:cTn>
                              </p:par>
                            </p:childTnLst>
                          </p:cTn>
                        </p:par>
                        <p:par>
                          <p:cTn id="42" fill="hold">
                            <p:stCondLst>
                              <p:cond delay="18000"/>
                            </p:stCondLst>
                            <p:childTnLst>
                              <p:par>
                                <p:cTn id="43" presetID="14" presetClass="entr" presetSubtype="1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randombar(horizontal)">
                                      <p:cBhvr>
                                        <p:cTn id="45" dur="2000"/>
                                        <p:tgtEl>
                                          <p:spTgt spid="4"/>
                                        </p:tgtEl>
                                      </p:cBhvr>
                                    </p:animEffect>
                                  </p:childTnLst>
                                </p:cTn>
                              </p:par>
                            </p:childTnLst>
                          </p:cTn>
                        </p:par>
                        <p:par>
                          <p:cTn id="46" fill="hold">
                            <p:stCondLst>
                              <p:cond delay="20000"/>
                            </p:stCondLst>
                            <p:childTnLst>
                              <p:par>
                                <p:cTn id="47" presetID="14" presetClass="entr" presetSubtype="10" fill="hold" grpId="0" nodeType="afterEffect">
                                  <p:stCondLst>
                                    <p:cond delay="1000"/>
                                  </p:stCondLst>
                                  <p:childTnLst>
                                    <p:set>
                                      <p:cBhvr>
                                        <p:cTn id="48" dur="1" fill="hold">
                                          <p:stCondLst>
                                            <p:cond delay="0"/>
                                          </p:stCondLst>
                                        </p:cTn>
                                        <p:tgtEl>
                                          <p:spTgt spid="5"/>
                                        </p:tgtEl>
                                        <p:attrNameLst>
                                          <p:attrName>style.visibility</p:attrName>
                                        </p:attrNameLst>
                                      </p:cBhvr>
                                      <p:to>
                                        <p:strVal val="visible"/>
                                      </p:to>
                                    </p:set>
                                    <p:animEffect transition="in" filter="randombar(horizontal)">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71287" y="1249142"/>
            <a:ext cx="13883164" cy="5151658"/>
          </a:xfrm>
          <a:solidFill>
            <a:srgbClr val="FFFF00"/>
          </a:solidFill>
        </p:spPr>
        <p:txBody>
          <a:bodyPr>
            <a:normAutofit/>
          </a:bodyPr>
          <a:lstStyle/>
          <a:p>
            <a:r>
              <a:rPr lang="it-IT" b="1" dirty="0" smtClean="0">
                <a:solidFill>
                  <a:srgbClr val="0070C0"/>
                </a:solidFill>
              </a:rPr>
              <a:t>L’accordo dell’11 giugno 2019</a:t>
            </a:r>
            <a:endParaRPr lang="it-IT" b="1" dirty="0">
              <a:solidFill>
                <a:srgbClr val="0070C0"/>
              </a:solidFill>
            </a:endParaRPr>
          </a:p>
        </p:txBody>
      </p:sp>
    </p:spTree>
    <p:extLst>
      <p:ext uri="{BB962C8B-B14F-4D97-AF65-F5344CB8AC3E}">
        <p14:creationId xmlns:p14="http://schemas.microsoft.com/office/powerpoint/2010/main" val="3091069114"/>
      </p:ext>
    </p:extLst>
  </p:cSld>
  <p:clrMapOvr>
    <a:masterClrMapping/>
  </p:clrMapOvr>
  <mc:AlternateContent xmlns:mc="http://schemas.openxmlformats.org/markup-compatibility/2006" xmlns:p14="http://schemas.microsoft.com/office/powerpoint/2010/main">
    <mc:Choice Requires="p14">
      <p:transition spd="slow" p14:dur="3000" advClick="0" advTm="5000">
        <p:randomBar dir="vert"/>
      </p:transition>
    </mc:Choice>
    <mc:Fallback xmlns="">
      <p:transition spd="slow" advClick="0" advTm="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1287" y="346032"/>
            <a:ext cx="13883164" cy="982026"/>
          </a:xfrm>
        </p:spPr>
        <p:txBody>
          <a:bodyPr>
            <a:normAutofit fontScale="90000"/>
          </a:bodyPr>
          <a:lstStyle/>
          <a:p>
            <a:r>
              <a:rPr lang="it-IT" b="1" dirty="0" smtClean="0">
                <a:solidFill>
                  <a:srgbClr val="0070C0"/>
                </a:solidFill>
              </a:rPr>
              <a:t>Risultati ottenuti (sintesi)</a:t>
            </a:r>
            <a:endParaRPr lang="it-IT" b="1" dirty="0">
              <a:solidFill>
                <a:srgbClr val="0070C0"/>
              </a:solidFill>
            </a:endParaRPr>
          </a:p>
        </p:txBody>
      </p:sp>
      <p:sp>
        <p:nvSpPr>
          <p:cNvPr id="5" name="CasellaDiTesto 4"/>
          <p:cNvSpPr txBox="1"/>
          <p:nvPr/>
        </p:nvSpPr>
        <p:spPr>
          <a:xfrm>
            <a:off x="413995" y="1864092"/>
            <a:ext cx="14476047" cy="830997"/>
          </a:xfrm>
          <a:prstGeom prst="rect">
            <a:avLst/>
          </a:prstGeom>
          <a:noFill/>
        </p:spPr>
        <p:txBody>
          <a:bodyPr wrap="square" rtlCol="0">
            <a:spAutoFit/>
          </a:bodyPr>
          <a:lstStyle/>
          <a:p>
            <a:r>
              <a:rPr lang="it-IT" sz="4800" dirty="0">
                <a:latin typeface="Calibri" panose="020F0502020204030204" pitchFamily="34" charset="0"/>
                <a:ea typeface="Calibri" panose="020F0502020204030204" pitchFamily="34" charset="0"/>
                <a:cs typeface="Times New Roman" panose="02020603050405020304" pitchFamily="18" charset="0"/>
              </a:rPr>
              <a:t>L’intesa dell’11 giugno </a:t>
            </a:r>
            <a:r>
              <a:rPr lang="it-IT" sz="48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raggiunge</a:t>
            </a:r>
            <a:r>
              <a:rPr lang="it-IT" sz="4800" dirty="0">
                <a:latin typeface="Calibri" panose="020F0502020204030204" pitchFamily="34" charset="0"/>
                <a:ea typeface="Calibri" panose="020F0502020204030204" pitchFamily="34" charset="0"/>
                <a:cs typeface="Times New Roman" panose="02020603050405020304" pitchFamily="18" charset="0"/>
              </a:rPr>
              <a:t> entrambi </a:t>
            </a:r>
            <a:r>
              <a:rPr lang="it-IT" sz="48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gli obiettivi</a:t>
            </a:r>
            <a:r>
              <a:rPr lang="it-IT" sz="4800" dirty="0" smtClean="0">
                <a:latin typeface="Calibri" panose="020F0502020204030204" pitchFamily="34" charset="0"/>
                <a:ea typeface="Calibri" panose="020F0502020204030204" pitchFamily="34" charset="0"/>
                <a:cs typeface="Times New Roman" panose="02020603050405020304" pitchFamily="18" charset="0"/>
              </a:rPr>
              <a:t>!</a:t>
            </a:r>
            <a:endParaRPr lang="it-IT"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p:cNvSpPr txBox="1"/>
          <p:nvPr/>
        </p:nvSpPr>
        <p:spPr>
          <a:xfrm>
            <a:off x="413997" y="3231124"/>
            <a:ext cx="14476047" cy="1569660"/>
          </a:xfrm>
          <a:prstGeom prst="rect">
            <a:avLst/>
          </a:prstGeom>
          <a:noFill/>
        </p:spPr>
        <p:txBody>
          <a:bodyPr wrap="square" rtlCol="0">
            <a:spAutoFit/>
          </a:bodyPr>
          <a:lstStyle/>
          <a:p>
            <a:r>
              <a:rPr lang="it-IT" sz="48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Nuovi Percorsi Abilitanti Speciali</a:t>
            </a:r>
            <a:r>
              <a:rPr lang="it-IT" sz="48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it-IT" sz="4800" dirty="0">
                <a:latin typeface="Calibri" panose="020F0502020204030204" pitchFamily="34" charset="0"/>
                <a:ea typeface="Calibri" panose="020F0502020204030204" pitchFamily="34" charset="0"/>
                <a:cs typeface="Times New Roman" panose="02020603050405020304" pitchFamily="18" charset="0"/>
              </a:rPr>
              <a:t>entro il 2019 per i precari della scuola secondaria con tre anni di servizio</a:t>
            </a:r>
          </a:p>
        </p:txBody>
      </p:sp>
      <p:sp>
        <p:nvSpPr>
          <p:cNvPr id="7" name="CasellaDiTesto 6"/>
          <p:cNvSpPr txBox="1"/>
          <p:nvPr/>
        </p:nvSpPr>
        <p:spPr>
          <a:xfrm>
            <a:off x="413996" y="5507268"/>
            <a:ext cx="14476047" cy="830997"/>
          </a:xfrm>
          <a:prstGeom prst="rect">
            <a:avLst/>
          </a:prstGeom>
          <a:noFill/>
        </p:spPr>
        <p:txBody>
          <a:bodyPr wrap="square" rtlCol="0">
            <a:spAutoFit/>
          </a:bodyPr>
          <a:lstStyle/>
          <a:p>
            <a:r>
              <a:rPr lang="it-IT" sz="4800" b="1" dirty="0">
                <a:solidFill>
                  <a:srgbClr val="7030A0"/>
                </a:solidFill>
                <a:latin typeface="Calibri" panose="020F0502020204030204" pitchFamily="34" charset="0"/>
                <a:cs typeface="Times New Roman" panose="02020603050405020304" pitchFamily="18" charset="0"/>
              </a:rPr>
              <a:t>Procedura</a:t>
            </a:r>
            <a:r>
              <a:rPr lang="it-IT" sz="4800" dirty="0">
                <a:latin typeface="Calibri" panose="020F0502020204030204" pitchFamily="34" charset="0"/>
                <a:cs typeface="Times New Roman" panose="02020603050405020304" pitchFamily="18" charset="0"/>
              </a:rPr>
              <a:t> selettiva </a:t>
            </a:r>
            <a:r>
              <a:rPr lang="it-IT" sz="4800" b="1" dirty="0">
                <a:solidFill>
                  <a:srgbClr val="7030A0"/>
                </a:solidFill>
                <a:latin typeface="Calibri" panose="020F0502020204030204" pitchFamily="34" charset="0"/>
                <a:cs typeface="Times New Roman" panose="02020603050405020304" pitchFamily="18" charset="0"/>
              </a:rPr>
              <a:t>finalizzata alla stabilizzazione </a:t>
            </a:r>
            <a:endParaRPr lang="it-IT" sz="4800" b="1" dirty="0">
              <a:solidFill>
                <a:srgbClr val="7030A0"/>
              </a:solidFill>
            </a:endParaRPr>
          </a:p>
        </p:txBody>
      </p:sp>
    </p:spTree>
    <p:extLst>
      <p:ext uri="{BB962C8B-B14F-4D97-AF65-F5344CB8AC3E}">
        <p14:creationId xmlns:p14="http://schemas.microsoft.com/office/powerpoint/2010/main" val="271738351"/>
      </p:ext>
    </p:extLst>
  </p:cSld>
  <p:clrMapOvr>
    <a:masterClrMapping/>
  </p:clrMapOvr>
  <mc:AlternateContent xmlns:mc="http://schemas.openxmlformats.org/markup-compatibility/2006" xmlns:p14="http://schemas.microsoft.com/office/powerpoint/2010/main">
    <mc:Choice Requires="p14">
      <p:transition spd="slow" p14:dur="3000" advClick="0" advTm="13000">
        <p:randomBar dir="vert"/>
      </p:transition>
    </mc:Choice>
    <mc:Fallback xmlns="">
      <p:transition spd="slow" advClick="0" advTm="1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22" presetClass="entr" presetSubtype="4"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2000"/>
                                        <p:tgtEl>
                                          <p:spTgt spid="6"/>
                                        </p:tgtEl>
                                      </p:cBhvr>
                                    </p:animEffect>
                                  </p:childTnLst>
                                </p:cTn>
                              </p:par>
                            </p:childTnLst>
                          </p:cTn>
                        </p:par>
                        <p:par>
                          <p:cTn id="20" fill="hold">
                            <p:stCondLst>
                              <p:cond delay="9000"/>
                            </p:stCondLst>
                            <p:childTnLst>
                              <p:par>
                                <p:cTn id="21" presetID="42" presetClass="entr" presetSubtype="0"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1326</TotalTime>
  <Words>1344</Words>
  <Application>Microsoft Office PowerPoint</Application>
  <PresentationFormat>Personalizzato</PresentationFormat>
  <Paragraphs>208</Paragraphs>
  <Slides>20</Slides>
  <Notes>0</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新細明體</vt:lpstr>
      <vt:lpstr>新細明體</vt:lpstr>
      <vt:lpstr>Times New Roman</vt:lpstr>
      <vt:lpstr>Tema di Office</vt:lpstr>
      <vt:lpstr>Presentazione standard di PowerPoint</vt:lpstr>
      <vt:lpstr>…Il punto di partenza docenti precari abilitati </vt:lpstr>
      <vt:lpstr>Riepilogando</vt:lpstr>
      <vt:lpstr>Il valore dell’azione sindacale  Dall’accordo del 24/04/2019 all’intesa dell’11/06/2019</vt:lpstr>
      <vt:lpstr>L’accordo del 24 aprile 2019</vt:lpstr>
      <vt:lpstr>Gli obiettivi </vt:lpstr>
      <vt:lpstr>Richieste</vt:lpstr>
      <vt:lpstr>L’accordo dell’11 giugno 2019</vt:lpstr>
      <vt:lpstr>Risultati ottenuti (sintesi)</vt:lpstr>
      <vt:lpstr>Percorso Abilitante Speciale  (riservato ai docenti che hanno 3 annualità di servizio nella scuola</vt:lpstr>
      <vt:lpstr>Percorso Abilitante Speciale</vt:lpstr>
      <vt:lpstr>Perché servono tre anni di servizio?</vt:lpstr>
      <vt:lpstr>Procedura  Selettiva per la stabilizzazione  (riservato ai docenti che hanno 3 annualità di servizio nella scuola e 1 sulla specifica classe di concorso)</vt:lpstr>
      <vt:lpstr>Procedura selettiva per stabilizzazione</vt:lpstr>
      <vt:lpstr>La procedura selettiva prevede:</vt:lpstr>
      <vt:lpstr>Attuale reclutamento nella secondaria dopo D.Lgs.59/17 </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zonafranca1</dc:creator>
  <cp:lastModifiedBy>Attilio Varengo</cp:lastModifiedBy>
  <cp:revision>85</cp:revision>
  <cp:lastPrinted>2019-06-13T15:15:09Z</cp:lastPrinted>
  <dcterms:created xsi:type="dcterms:W3CDTF">2015-05-26T15:37:04Z</dcterms:created>
  <dcterms:modified xsi:type="dcterms:W3CDTF">2019-06-14T08:44:51Z</dcterms:modified>
</cp:coreProperties>
</file>